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sldIdLst>
    <p:sldId id="257" r:id="rId2"/>
    <p:sldId id="331" r:id="rId3"/>
    <p:sldId id="369" r:id="rId4"/>
    <p:sldId id="370" r:id="rId5"/>
    <p:sldId id="371" r:id="rId6"/>
    <p:sldId id="389" r:id="rId7"/>
    <p:sldId id="386" r:id="rId8"/>
    <p:sldId id="387" r:id="rId9"/>
    <p:sldId id="388" r:id="rId10"/>
    <p:sldId id="390" r:id="rId11"/>
    <p:sldId id="258" r:id="rId12"/>
    <p:sldId id="259" r:id="rId13"/>
    <p:sldId id="260" r:id="rId14"/>
    <p:sldId id="274" r:id="rId15"/>
    <p:sldId id="273" r:id="rId16"/>
    <p:sldId id="391" r:id="rId17"/>
    <p:sldId id="277" r:id="rId18"/>
    <p:sldId id="31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501"/>
    <a:srgbClr val="FF00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88"/>
  </p:normalViewPr>
  <p:slideViewPr>
    <p:cSldViewPr snapToGrid="0" snapToObjects="1">
      <p:cViewPr varScale="1">
        <p:scale>
          <a:sx n="132" d="100"/>
          <a:sy n="132" d="100"/>
        </p:scale>
        <p:origin x="504"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C38728-3139-7B47-801C-C0134EF68B42}" type="datetimeFigureOut">
              <a:rPr lang="en-US" smtClean="0"/>
              <a:t>3/1/19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FD37C7-3BE0-7B42-BD20-8699193BD62A}" type="slidenum">
              <a:rPr lang="en-US" smtClean="0"/>
              <a:t>‹#›</a:t>
            </a:fld>
            <a:endParaRPr lang="en-US"/>
          </a:p>
        </p:txBody>
      </p:sp>
    </p:spTree>
    <p:extLst>
      <p:ext uri="{BB962C8B-B14F-4D97-AF65-F5344CB8AC3E}">
        <p14:creationId xmlns:p14="http://schemas.microsoft.com/office/powerpoint/2010/main" val="628921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0DEFA-AA0B-2A4D-B712-29843B8EE4AE}" type="slidenum">
              <a:rPr lang="en-US" smtClean="0"/>
              <a:t>1</a:t>
            </a:fld>
            <a:endParaRPr lang="en-US"/>
          </a:p>
        </p:txBody>
      </p:sp>
    </p:spTree>
    <p:extLst>
      <p:ext uri="{BB962C8B-B14F-4D97-AF65-F5344CB8AC3E}">
        <p14:creationId xmlns:p14="http://schemas.microsoft.com/office/powerpoint/2010/main" val="395093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3CC6EB-16ED-DD46-BC9E-02D16F546DF0}"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DE689-BCF5-6446-911E-A2BE431535C9}" type="slidenum">
              <a:rPr lang="en-US" smtClean="0"/>
              <a:t>‹#›</a:t>
            </a:fld>
            <a:endParaRPr lang="en-US"/>
          </a:p>
        </p:txBody>
      </p:sp>
    </p:spTree>
    <p:extLst>
      <p:ext uri="{BB962C8B-B14F-4D97-AF65-F5344CB8AC3E}">
        <p14:creationId xmlns:p14="http://schemas.microsoft.com/office/powerpoint/2010/main" val="2046710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3CC6EB-16ED-DD46-BC9E-02D16F546DF0}"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DE689-BCF5-6446-911E-A2BE431535C9}" type="slidenum">
              <a:rPr lang="en-US" smtClean="0"/>
              <a:t>‹#›</a:t>
            </a:fld>
            <a:endParaRPr lang="en-US"/>
          </a:p>
        </p:txBody>
      </p:sp>
    </p:spTree>
    <p:extLst>
      <p:ext uri="{BB962C8B-B14F-4D97-AF65-F5344CB8AC3E}">
        <p14:creationId xmlns:p14="http://schemas.microsoft.com/office/powerpoint/2010/main" val="3808570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3CC6EB-16ED-DD46-BC9E-02D16F546DF0}"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DE689-BCF5-6446-911E-A2BE431535C9}" type="slidenum">
              <a:rPr lang="en-US" smtClean="0"/>
              <a:t>‹#›</a:t>
            </a:fld>
            <a:endParaRPr lang="en-US"/>
          </a:p>
        </p:txBody>
      </p:sp>
    </p:spTree>
    <p:extLst>
      <p:ext uri="{BB962C8B-B14F-4D97-AF65-F5344CB8AC3E}">
        <p14:creationId xmlns:p14="http://schemas.microsoft.com/office/powerpoint/2010/main" val="297239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3CC6EB-16ED-DD46-BC9E-02D16F546DF0}"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DE689-BCF5-6446-911E-A2BE431535C9}" type="slidenum">
              <a:rPr lang="en-US" smtClean="0"/>
              <a:t>‹#›</a:t>
            </a:fld>
            <a:endParaRPr lang="en-US"/>
          </a:p>
        </p:txBody>
      </p:sp>
    </p:spTree>
    <p:extLst>
      <p:ext uri="{BB962C8B-B14F-4D97-AF65-F5344CB8AC3E}">
        <p14:creationId xmlns:p14="http://schemas.microsoft.com/office/powerpoint/2010/main" val="1550203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33CC6EB-16ED-DD46-BC9E-02D16F546DF0}" type="datetimeFigureOut">
              <a:rPr lang="en-US" smtClean="0"/>
              <a:t>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DE689-BCF5-6446-911E-A2BE431535C9}" type="slidenum">
              <a:rPr lang="en-US" smtClean="0"/>
              <a:t>‹#›</a:t>
            </a:fld>
            <a:endParaRPr lang="en-US"/>
          </a:p>
        </p:txBody>
      </p:sp>
    </p:spTree>
    <p:extLst>
      <p:ext uri="{BB962C8B-B14F-4D97-AF65-F5344CB8AC3E}">
        <p14:creationId xmlns:p14="http://schemas.microsoft.com/office/powerpoint/2010/main" val="3323021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3CC6EB-16ED-DD46-BC9E-02D16F546DF0}"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DE689-BCF5-6446-911E-A2BE431535C9}" type="slidenum">
              <a:rPr lang="en-US" smtClean="0"/>
              <a:t>‹#›</a:t>
            </a:fld>
            <a:endParaRPr lang="en-US"/>
          </a:p>
        </p:txBody>
      </p:sp>
    </p:spTree>
    <p:extLst>
      <p:ext uri="{BB962C8B-B14F-4D97-AF65-F5344CB8AC3E}">
        <p14:creationId xmlns:p14="http://schemas.microsoft.com/office/powerpoint/2010/main" val="1928162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3CC6EB-16ED-DD46-BC9E-02D16F546DF0}" type="datetimeFigureOut">
              <a:rPr lang="en-US" smtClean="0"/>
              <a:t>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1DE689-BCF5-6446-911E-A2BE431535C9}" type="slidenum">
              <a:rPr lang="en-US" smtClean="0"/>
              <a:t>‹#›</a:t>
            </a:fld>
            <a:endParaRPr lang="en-US"/>
          </a:p>
        </p:txBody>
      </p:sp>
    </p:spTree>
    <p:extLst>
      <p:ext uri="{BB962C8B-B14F-4D97-AF65-F5344CB8AC3E}">
        <p14:creationId xmlns:p14="http://schemas.microsoft.com/office/powerpoint/2010/main" val="6924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33CC6EB-16ED-DD46-BC9E-02D16F546DF0}" type="datetimeFigureOut">
              <a:rPr lang="en-US" smtClean="0"/>
              <a:t>3/1/19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1DE689-BCF5-6446-911E-A2BE431535C9}" type="slidenum">
              <a:rPr lang="en-US" smtClean="0"/>
              <a:t>‹#›</a:t>
            </a:fld>
            <a:endParaRPr lang="en-US"/>
          </a:p>
        </p:txBody>
      </p:sp>
    </p:spTree>
    <p:extLst>
      <p:ext uri="{BB962C8B-B14F-4D97-AF65-F5344CB8AC3E}">
        <p14:creationId xmlns:p14="http://schemas.microsoft.com/office/powerpoint/2010/main" val="1467538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3CC6EB-16ED-DD46-BC9E-02D16F546DF0}" type="datetimeFigureOut">
              <a:rPr lang="en-US" smtClean="0"/>
              <a:t>3/1/19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1DE689-BCF5-6446-911E-A2BE431535C9}" type="slidenum">
              <a:rPr lang="en-US" smtClean="0"/>
              <a:t>‹#›</a:t>
            </a:fld>
            <a:endParaRPr lang="en-US"/>
          </a:p>
        </p:txBody>
      </p:sp>
    </p:spTree>
    <p:extLst>
      <p:ext uri="{BB962C8B-B14F-4D97-AF65-F5344CB8AC3E}">
        <p14:creationId xmlns:p14="http://schemas.microsoft.com/office/powerpoint/2010/main" val="3208277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3CC6EB-16ED-DD46-BC9E-02D16F546DF0}"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DE689-BCF5-6446-911E-A2BE431535C9}" type="slidenum">
              <a:rPr lang="en-US" smtClean="0"/>
              <a:t>‹#›</a:t>
            </a:fld>
            <a:endParaRPr lang="en-US"/>
          </a:p>
        </p:txBody>
      </p:sp>
    </p:spTree>
    <p:extLst>
      <p:ext uri="{BB962C8B-B14F-4D97-AF65-F5344CB8AC3E}">
        <p14:creationId xmlns:p14="http://schemas.microsoft.com/office/powerpoint/2010/main" val="293749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33CC6EB-16ED-DD46-BC9E-02D16F546DF0}" type="datetimeFigureOut">
              <a:rPr lang="en-US" smtClean="0"/>
              <a:t>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1DE689-BCF5-6446-911E-A2BE431535C9}" type="slidenum">
              <a:rPr lang="en-US" smtClean="0"/>
              <a:t>‹#›</a:t>
            </a:fld>
            <a:endParaRPr lang="en-US"/>
          </a:p>
        </p:txBody>
      </p:sp>
    </p:spTree>
    <p:extLst>
      <p:ext uri="{BB962C8B-B14F-4D97-AF65-F5344CB8AC3E}">
        <p14:creationId xmlns:p14="http://schemas.microsoft.com/office/powerpoint/2010/main" val="104567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3CC6EB-16ED-DD46-BC9E-02D16F546DF0}" type="datetimeFigureOut">
              <a:rPr lang="en-US" smtClean="0"/>
              <a:t>3/1/19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DE689-BCF5-6446-911E-A2BE431535C9}" type="slidenum">
              <a:rPr lang="en-US" smtClean="0"/>
              <a:t>‹#›</a:t>
            </a:fld>
            <a:endParaRPr lang="en-US"/>
          </a:p>
        </p:txBody>
      </p:sp>
    </p:spTree>
    <p:extLst>
      <p:ext uri="{BB962C8B-B14F-4D97-AF65-F5344CB8AC3E}">
        <p14:creationId xmlns:p14="http://schemas.microsoft.com/office/powerpoint/2010/main" val="19284417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9D297C8-0C86-0547-9329-288303CFF959}"/>
              </a:ext>
            </a:extLst>
          </p:cNvPr>
          <p:cNvPicPr>
            <a:picLocks noChangeAspect="1"/>
          </p:cNvPicPr>
          <p:nvPr/>
        </p:nvPicPr>
        <p:blipFill>
          <a:blip r:embed="rId3"/>
          <a:stretch>
            <a:fillRect/>
          </a:stretch>
        </p:blipFill>
        <p:spPr>
          <a:xfrm>
            <a:off x="0" y="7868"/>
            <a:ext cx="3195587" cy="6858000"/>
          </a:xfrm>
          <a:prstGeom prst="rect">
            <a:avLst/>
          </a:prstGeom>
        </p:spPr>
      </p:pic>
      <p:pic>
        <p:nvPicPr>
          <p:cNvPr id="2" name="Picture 1">
            <a:extLst>
              <a:ext uri="{FF2B5EF4-FFF2-40B4-BE49-F238E27FC236}">
                <a16:creationId xmlns:a16="http://schemas.microsoft.com/office/drawing/2014/main" id="{BAC856AA-55E8-1A48-AE1C-A23704D435A0}"/>
              </a:ext>
            </a:extLst>
          </p:cNvPr>
          <p:cNvPicPr>
            <a:picLocks noChangeAspect="1"/>
          </p:cNvPicPr>
          <p:nvPr/>
        </p:nvPicPr>
        <p:blipFill>
          <a:blip r:embed="rId4"/>
          <a:stretch>
            <a:fillRect/>
          </a:stretch>
        </p:blipFill>
        <p:spPr>
          <a:xfrm>
            <a:off x="3195587" y="-1"/>
            <a:ext cx="5948412" cy="6865869"/>
          </a:xfrm>
          <a:prstGeom prst="rect">
            <a:avLst/>
          </a:prstGeom>
        </p:spPr>
      </p:pic>
      <p:sp>
        <p:nvSpPr>
          <p:cNvPr id="6" name="TextBox 5">
            <a:extLst>
              <a:ext uri="{FF2B5EF4-FFF2-40B4-BE49-F238E27FC236}">
                <a16:creationId xmlns:a16="http://schemas.microsoft.com/office/drawing/2014/main" id="{962DC1AE-4B52-4145-8A7D-7993BBA6B746}"/>
              </a:ext>
            </a:extLst>
          </p:cNvPr>
          <p:cNvSpPr txBox="1"/>
          <p:nvPr/>
        </p:nvSpPr>
        <p:spPr>
          <a:xfrm>
            <a:off x="3128210" y="226222"/>
            <a:ext cx="6862813" cy="6174896"/>
          </a:xfrm>
          <a:prstGeom prst="rect">
            <a:avLst/>
          </a:prstGeom>
          <a:solidFill>
            <a:schemeClr val="bg1">
              <a:alpha val="0"/>
            </a:schemeClr>
          </a:solidFill>
          <a:effectLst/>
        </p:spPr>
        <p:txBody>
          <a:bodyPr wrap="square" rtlCol="0">
            <a:spAutoFit/>
          </a:bodyPr>
          <a:lstStyle/>
          <a:p>
            <a:r>
              <a:rPr lang="en-US" sz="28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rPr>
              <a:t>    </a:t>
            </a:r>
          </a:p>
          <a:p>
            <a:r>
              <a:rPr lang="en-US" sz="36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rPr>
              <a:t>  Are You Ready for Rapture?</a:t>
            </a:r>
          </a:p>
          <a:p>
            <a:r>
              <a:rPr lang="en-US" sz="28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rPr>
              <a:t>    </a:t>
            </a:r>
          </a:p>
          <a:p>
            <a:endParaRPr lang="en-US" sz="28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endParaRPr>
          </a:p>
          <a:p>
            <a:r>
              <a:rPr lang="en-US" sz="28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rPr>
              <a:t>   </a:t>
            </a:r>
            <a:r>
              <a:rPr lang="en-US" sz="20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rPr>
              <a:t>Elder Jehu and Christine Chan</a:t>
            </a:r>
            <a:endParaRPr lang="en-US" sz="14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endParaRPr>
          </a:p>
          <a:p>
            <a:r>
              <a:rPr lang="en-US" sz="24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rPr>
              <a:t>    Saturday</a:t>
            </a:r>
            <a:r>
              <a:rPr lang="en-US" sz="20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rPr>
              <a:t> </a:t>
            </a:r>
          </a:p>
          <a:p>
            <a:r>
              <a:rPr lang="en-US" b="1" dirty="0">
                <a:solidFill>
                  <a:schemeClr val="bg1"/>
                </a:solidFill>
                <a:effectLst>
                  <a:outerShdw blurRad="50800" dist="38100" dir="18900000" algn="bl" rotWithShape="0">
                    <a:prstClr val="black">
                      <a:alpha val="40000"/>
                    </a:prstClr>
                  </a:outerShdw>
                  <a:reflection stA="45000" endPos="12000" dist="50800" dir="5400000" sy="-100000" algn="bl" rotWithShape="0"/>
                </a:effectLst>
              </a:rPr>
              <a:t>     16 Feb 2019</a:t>
            </a:r>
          </a:p>
          <a:p>
            <a:r>
              <a:rPr lang="en-US" b="1" dirty="0">
                <a:solidFill>
                  <a:schemeClr val="bg1"/>
                </a:solidFill>
                <a:effectLst>
                  <a:outerShdw blurRad="50800" dist="38100" dir="18900000" algn="bl" rotWithShape="0">
                    <a:prstClr val="black">
                      <a:alpha val="40000"/>
                    </a:prstClr>
                  </a:outerShdw>
                  <a:reflection stA="45000" endPos="12000" dist="50800" dir="5400000" sy="-100000" algn="bl" rotWithShape="0"/>
                </a:effectLst>
              </a:rPr>
              <a:t>      3 pm to 5pm</a:t>
            </a:r>
          </a:p>
          <a:p>
            <a:endParaRPr lang="en-US" sz="14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endParaRPr>
          </a:p>
          <a:p>
            <a:endParaRPr lang="en-US" sz="14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endParaRPr>
          </a:p>
          <a:p>
            <a:endParaRPr lang="en-US" sz="14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endParaRPr>
          </a:p>
          <a:p>
            <a:endParaRPr lang="en-US" sz="14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endParaRPr>
          </a:p>
          <a:p>
            <a:endParaRPr lang="en-US" sz="14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endParaRPr>
          </a:p>
          <a:p>
            <a:endParaRPr lang="en-US" sz="1400" b="1" dirty="0">
              <a:solidFill>
                <a:schemeClr val="bg1"/>
              </a:solidFill>
              <a:effectLst>
                <a:outerShdw blurRad="50800" dist="38100" dir="18900000" algn="bl" rotWithShape="0">
                  <a:prstClr val="black">
                    <a:alpha val="40000"/>
                  </a:prstClr>
                </a:outerShdw>
                <a:reflection stA="45000" endPos="12000" dist="50800" dir="5400000" sy="-100000" algn="bl" rotWithShape="0"/>
              </a:effectLst>
            </a:endParaRPr>
          </a:p>
          <a:p>
            <a:endParaRPr lang="en-US" sz="900" dirty="0"/>
          </a:p>
          <a:p>
            <a:r>
              <a:rPr lang="en-US" sz="2800" b="1" dirty="0">
                <a:solidFill>
                  <a:schemeClr val="bg1"/>
                </a:solidFill>
                <a:effectLst>
                  <a:outerShdw blurRad="50800" dist="38100" dir="3780000" sx="99000" sy="99000" algn="l" rotWithShape="0">
                    <a:prstClr val="black">
                      <a:alpha val="60000"/>
                    </a:prstClr>
                  </a:outerShdw>
                </a:effectLst>
              </a:rPr>
              <a:t>      </a:t>
            </a:r>
            <a:r>
              <a:rPr lang="en-US" sz="2400" b="1" dirty="0">
                <a:solidFill>
                  <a:schemeClr val="bg1"/>
                </a:solidFill>
                <a:effectLst>
                  <a:outerShdw blurRad="50800" dist="38100" dir="3780000" sx="99000" sy="99000" algn="l" rotWithShape="0">
                    <a:prstClr val="black">
                      <a:alpha val="60000"/>
                    </a:prstClr>
                  </a:outerShdw>
                </a:effectLst>
              </a:rPr>
              <a:t>City Missions Church Conference Room</a:t>
            </a:r>
          </a:p>
          <a:p>
            <a:r>
              <a:rPr lang="en-US" b="1" i="1" dirty="0">
                <a:solidFill>
                  <a:schemeClr val="bg1"/>
                </a:solidFill>
                <a:effectLst>
                  <a:outerShdw blurRad="50800" dist="38100" dir="3780000" sx="99000" sy="99000" algn="l" rotWithShape="0">
                    <a:prstClr val="black">
                      <a:alpha val="60000"/>
                    </a:prstClr>
                  </a:outerShdw>
                </a:effectLst>
              </a:rPr>
              <a:t>                    City Missions Church - Market Place Ministry</a:t>
            </a:r>
          </a:p>
          <a:p>
            <a:r>
              <a:rPr lang="en-US" sz="1600" b="1" i="1" dirty="0">
                <a:solidFill>
                  <a:schemeClr val="bg1"/>
                </a:solidFill>
                <a:effectLst>
                  <a:outerShdw blurRad="50800" dist="38100" dir="3780000" sx="99000" sy="99000" algn="l" rotWithShape="0">
                    <a:prstClr val="black">
                      <a:alpha val="60000"/>
                    </a:prstClr>
                  </a:outerShdw>
                </a:effectLst>
              </a:rPr>
              <a:t>                      ICEJ Singapore                            </a:t>
            </a:r>
            <a:r>
              <a:rPr lang="en-US" sz="1600" b="1" i="1" dirty="0" err="1">
                <a:solidFill>
                  <a:schemeClr val="bg1"/>
                </a:solidFill>
                <a:effectLst>
                  <a:outerShdw blurRad="50800" dist="38100" dir="3780000" sx="99000" sy="99000" algn="l" rotWithShape="0">
                    <a:prstClr val="black">
                      <a:alpha val="60000"/>
                    </a:prstClr>
                  </a:outerShdw>
                </a:effectLst>
              </a:rPr>
              <a:t>www.jehuchan.com</a:t>
            </a:r>
            <a:endParaRPr lang="en-US" sz="1600" b="1" i="1" dirty="0">
              <a:solidFill>
                <a:schemeClr val="bg1"/>
              </a:solidFill>
              <a:effectLst>
                <a:outerShdw blurRad="50800" dist="38100" dir="3780000" sx="99000" sy="99000" algn="l" rotWithShape="0">
                  <a:prstClr val="black">
                    <a:alpha val="60000"/>
                  </a:prstClr>
                </a:outerShdw>
              </a:effectLst>
            </a:endParaRPr>
          </a:p>
          <a:p>
            <a:endParaRPr lang="en-US" sz="1200" dirty="0"/>
          </a:p>
          <a:p>
            <a:endParaRPr lang="en-US" sz="1013" dirty="0"/>
          </a:p>
          <a:p>
            <a:endParaRPr lang="en-US" sz="1013" dirty="0"/>
          </a:p>
        </p:txBody>
      </p:sp>
    </p:spTree>
    <p:extLst>
      <p:ext uri="{BB962C8B-B14F-4D97-AF65-F5344CB8AC3E}">
        <p14:creationId xmlns:p14="http://schemas.microsoft.com/office/powerpoint/2010/main" val="1607420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Sixth Trumpet (Second woe)</a:t>
            </a:r>
          </a:p>
        </p:txBody>
      </p:sp>
      <p:sp>
        <p:nvSpPr>
          <p:cNvPr id="3" name="Content Placeholder 2"/>
          <p:cNvSpPr>
            <a:spLocks noGrp="1"/>
          </p:cNvSpPr>
          <p:nvPr>
            <p:ph idx="1"/>
          </p:nvPr>
        </p:nvSpPr>
        <p:spPr/>
        <p:txBody>
          <a:bodyPr>
            <a:normAutofit/>
          </a:bodyPr>
          <a:lstStyle/>
          <a:p>
            <a:pPr marL="342665" indent="-342665" defTabSz="456514">
              <a:lnSpc>
                <a:spcPct val="80000"/>
              </a:lnSpc>
              <a:spcBef>
                <a:spcPts val="352"/>
              </a:spcBef>
              <a:buClr>
                <a:srgbClr val="000000"/>
              </a:buClr>
              <a:buFont typeface="ArialMT" charset="0"/>
              <a:buChar char="•"/>
            </a:pPr>
            <a:r>
              <a:rPr lang="en-US" altLang="en-US" sz="2391" dirty="0">
                <a:latin typeface="Helvetica" pitchFamily="2" charset="0"/>
                <a:ea typeface="ＭＳ Ｐゴシック" panose="020B0600070205080204" pitchFamily="34" charset="-128"/>
                <a:sym typeface="Helvetica" pitchFamily="2" charset="0"/>
              </a:rPr>
              <a:t>Second seal Rev 6:4 First War, Attackers are mostly Semitic people (Shem) with the exception of Canaanites (Ham) and Assyrians (Japheth}</a:t>
            </a:r>
          </a:p>
          <a:p>
            <a:pPr marL="607197" lvl="1" indent="-285740" defTabSz="456514">
              <a:lnSpc>
                <a:spcPct val="80000"/>
              </a:lnSpc>
              <a:spcBef>
                <a:spcPts val="352"/>
              </a:spcBef>
              <a:buClr>
                <a:srgbClr val="000000"/>
              </a:buClr>
              <a:buFont typeface="ArialMT" charset="0"/>
              <a:buChar char="–"/>
            </a:pPr>
            <a:r>
              <a:rPr lang="en-US" altLang="en-US" sz="2039" dirty="0">
                <a:latin typeface="Helvetica" pitchFamily="2" charset="0"/>
                <a:ea typeface="ＭＳ Ｐゴシック" panose="020B0600070205080204" pitchFamily="34" charset="-128"/>
                <a:sym typeface="Helvetica" pitchFamily="2" charset="0"/>
              </a:rPr>
              <a:t>Ps 83 prophesized this war.</a:t>
            </a:r>
          </a:p>
          <a:p>
            <a:pPr marL="342665" indent="-342665" defTabSz="456514">
              <a:lnSpc>
                <a:spcPct val="80000"/>
              </a:lnSpc>
              <a:spcBef>
                <a:spcPts val="352"/>
              </a:spcBef>
              <a:buClr>
                <a:srgbClr val="000000"/>
              </a:buClr>
              <a:buFont typeface="ArialMT" charset="0"/>
              <a:buChar char="•"/>
            </a:pPr>
            <a:r>
              <a:rPr lang="en-US" altLang="en-US" sz="2391" dirty="0">
                <a:latin typeface="Helvetica" pitchFamily="2" charset="0"/>
                <a:ea typeface="ＭＳ Ｐゴシック" panose="020B0600070205080204" pitchFamily="34" charset="-128"/>
                <a:sym typeface="Helvetica" pitchFamily="2" charset="0"/>
              </a:rPr>
              <a:t>Sixth Trumpet Rev 9:13-19 Second War</a:t>
            </a:r>
          </a:p>
          <a:p>
            <a:pPr marL="342665" indent="-342665" defTabSz="456514">
              <a:lnSpc>
                <a:spcPct val="80000"/>
              </a:lnSpc>
              <a:spcBef>
                <a:spcPts val="352"/>
              </a:spcBef>
              <a:buClr>
                <a:srgbClr val="000000"/>
              </a:buClr>
              <a:buFont typeface="ArialMT" charset="0"/>
              <a:buChar char="•"/>
            </a:pPr>
            <a:r>
              <a:rPr lang="en-US" altLang="en-US" sz="2391" dirty="0">
                <a:latin typeface="Helvetica" pitchFamily="2" charset="0"/>
                <a:ea typeface="ＭＳ Ｐゴシック" panose="020B0600070205080204" pitchFamily="34" charset="-128"/>
                <a:sym typeface="Helvetica" pitchFamily="2" charset="0"/>
              </a:rPr>
              <a:t>Ezekiel 38-39</a:t>
            </a:r>
          </a:p>
          <a:p>
            <a:pPr marL="607197" lvl="1" indent="-285740" defTabSz="456514">
              <a:lnSpc>
                <a:spcPct val="80000"/>
              </a:lnSpc>
              <a:spcBef>
                <a:spcPts val="352"/>
              </a:spcBef>
              <a:buClr>
                <a:srgbClr val="000000"/>
              </a:buClr>
              <a:buFont typeface="ArialMT" charset="0"/>
              <a:buChar char="–"/>
            </a:pPr>
            <a:r>
              <a:rPr lang="en-US" altLang="en-US" sz="2039" dirty="0">
                <a:latin typeface="Helvetica" pitchFamily="2" charset="0"/>
                <a:ea typeface="ＭＳ Ｐゴシック" panose="020B0600070205080204" pitchFamily="34" charset="-128"/>
                <a:sym typeface="Helvetica" pitchFamily="2" charset="0"/>
              </a:rPr>
              <a:t>Persia – believed to be – descendants of Japheth</a:t>
            </a:r>
          </a:p>
          <a:p>
            <a:pPr marL="870614" lvl="2" indent="-227699" defTabSz="456514">
              <a:lnSpc>
                <a:spcPct val="80000"/>
              </a:lnSpc>
              <a:spcBef>
                <a:spcPts val="281"/>
              </a:spcBef>
              <a:buClr>
                <a:srgbClr val="000000"/>
              </a:buClr>
              <a:buFont typeface="ArialMT" charset="0"/>
              <a:buChar char="•"/>
            </a:pPr>
            <a:r>
              <a:rPr lang="en-US" altLang="en-US" sz="1758" dirty="0">
                <a:latin typeface="Helvetica" pitchFamily="2" charset="0"/>
                <a:ea typeface="ＭＳ Ｐゴシック" panose="020B0600070205080204" pitchFamily="34" charset="-128"/>
                <a:sym typeface="Helvetica" pitchFamily="2" charset="0"/>
              </a:rPr>
              <a:t>Genesis 10:2 – through Japheth</a:t>
            </a:r>
            <a:r>
              <a:rPr lang="ja-JP" altLang="en-US" sz="1758">
                <a:latin typeface="Helvetica" pitchFamily="2" charset="0"/>
                <a:ea typeface="ＭＳ Ｐゴシック" panose="020B0600070205080204" pitchFamily="34" charset="-128"/>
                <a:sym typeface="Helvetica" pitchFamily="2" charset="0"/>
              </a:rPr>
              <a:t>’</a:t>
            </a:r>
            <a:r>
              <a:rPr lang="en-US" altLang="ja-JP" sz="1758" dirty="0">
                <a:latin typeface="Helvetica" pitchFamily="2" charset="0"/>
                <a:ea typeface="ＭＳ Ｐゴシック" panose="020B0600070205080204" pitchFamily="34" charset="-128"/>
                <a:sym typeface="Helvetica" pitchFamily="2" charset="0"/>
              </a:rPr>
              <a:t>s son </a:t>
            </a:r>
            <a:r>
              <a:rPr lang="en-US" altLang="ja-JP" sz="1758" dirty="0" err="1">
                <a:latin typeface="Helvetica" pitchFamily="2" charset="0"/>
                <a:ea typeface="ＭＳ Ｐゴシック" panose="020B0600070205080204" pitchFamily="34" charset="-128"/>
                <a:sym typeface="Helvetica" pitchFamily="2" charset="0"/>
              </a:rPr>
              <a:t>Madai</a:t>
            </a:r>
            <a:endParaRPr lang="en-US" altLang="ja-JP" sz="1758" dirty="0">
              <a:latin typeface="Helvetica" pitchFamily="2" charset="0"/>
              <a:ea typeface="ＭＳ Ｐゴシック" panose="020B0600070205080204" pitchFamily="34" charset="-128"/>
              <a:sym typeface="Helvetica" pitchFamily="2" charset="0"/>
            </a:endParaRPr>
          </a:p>
          <a:p>
            <a:pPr marL="870614" lvl="2" indent="-227699" defTabSz="456514">
              <a:lnSpc>
                <a:spcPct val="80000"/>
              </a:lnSpc>
              <a:spcBef>
                <a:spcPts val="281"/>
              </a:spcBef>
              <a:buClr>
                <a:srgbClr val="000000"/>
              </a:buClr>
              <a:buFont typeface="ArialMT" charset="0"/>
              <a:buChar char="•"/>
            </a:pPr>
            <a:r>
              <a:rPr lang="en-US" altLang="en-US" sz="1758" dirty="0">
                <a:latin typeface="Helvetica" pitchFamily="2" charset="0"/>
                <a:ea typeface="Helvetica" pitchFamily="2" charset="0"/>
                <a:cs typeface="Helvetica" pitchFamily="2" charset="0"/>
                <a:sym typeface="Helvetica" pitchFamily="2" charset="0"/>
              </a:rPr>
              <a:t>The center of the Persian Empire today is Iran</a:t>
            </a:r>
          </a:p>
          <a:p>
            <a:pPr marL="607197" lvl="1" indent="-285740" defTabSz="456514">
              <a:lnSpc>
                <a:spcPct val="80000"/>
              </a:lnSpc>
              <a:spcBef>
                <a:spcPts val="352"/>
              </a:spcBef>
              <a:buClr>
                <a:srgbClr val="000000"/>
              </a:buClr>
              <a:buFont typeface="ArialMT" charset="0"/>
              <a:buChar char="–"/>
            </a:pPr>
            <a:r>
              <a:rPr lang="en-US" altLang="en-US" sz="2039" dirty="0">
                <a:latin typeface="Helvetica" pitchFamily="2" charset="0"/>
                <a:ea typeface="Helvetica" pitchFamily="2" charset="0"/>
                <a:cs typeface="Helvetica" pitchFamily="2" charset="0"/>
                <a:sym typeface="Helvetica" pitchFamily="2" charset="0"/>
              </a:rPr>
              <a:t>Cush – grandson of Ham who migrated south to the Mt Ararat into Africa (Ethiopia, Sudan and southern Egypt</a:t>
            </a:r>
          </a:p>
          <a:p>
            <a:pPr marL="607197" lvl="1" indent="-285740" defTabSz="456514">
              <a:lnSpc>
                <a:spcPct val="80000"/>
              </a:lnSpc>
              <a:spcBef>
                <a:spcPts val="352"/>
              </a:spcBef>
              <a:buClr>
                <a:srgbClr val="000000"/>
              </a:buClr>
              <a:buFont typeface="ArialMT" charset="0"/>
              <a:buChar char="–"/>
            </a:pPr>
            <a:r>
              <a:rPr lang="en-US" altLang="en-US" sz="2039" dirty="0" err="1">
                <a:latin typeface="Helvetica" pitchFamily="2" charset="0"/>
                <a:ea typeface="Helvetica" pitchFamily="2" charset="0"/>
                <a:cs typeface="Helvetica" pitchFamily="2" charset="0"/>
                <a:sym typeface="Helvetica" pitchFamily="2" charset="0"/>
              </a:rPr>
              <a:t>Phut</a:t>
            </a:r>
            <a:r>
              <a:rPr lang="en-US" altLang="en-US" sz="2039" dirty="0">
                <a:latin typeface="Helvetica" pitchFamily="2" charset="0"/>
                <a:ea typeface="Helvetica" pitchFamily="2" charset="0"/>
                <a:cs typeface="Helvetica" pitchFamily="2" charset="0"/>
                <a:sym typeface="Helvetica" pitchFamily="2" charset="0"/>
              </a:rPr>
              <a:t> or Put today represents the people who live in and around Libya, in northern Africa</a:t>
            </a:r>
          </a:p>
          <a:p>
            <a:pPr marL="870614" lvl="2" indent="-227699" defTabSz="456514">
              <a:lnSpc>
                <a:spcPct val="80000"/>
              </a:lnSpc>
              <a:spcBef>
                <a:spcPts val="281"/>
              </a:spcBef>
              <a:buClr>
                <a:srgbClr val="000000"/>
              </a:buClr>
              <a:buFont typeface="ArialMT" charset="0"/>
              <a:buChar char="•"/>
            </a:pPr>
            <a:r>
              <a:rPr lang="en-US" altLang="en-US" sz="1758" dirty="0">
                <a:latin typeface="Helvetica" pitchFamily="2" charset="0"/>
                <a:ea typeface="Helvetica" pitchFamily="2" charset="0"/>
                <a:cs typeface="Helvetica" pitchFamily="2" charset="0"/>
                <a:sym typeface="Helvetica" pitchFamily="2" charset="0"/>
              </a:rPr>
              <a:t>Descendants of Ham</a:t>
            </a:r>
            <a:endParaRPr lang="en-US" altLang="en-US" dirty="0"/>
          </a:p>
          <a:p>
            <a:pPr marL="0" indent="0">
              <a:buNone/>
            </a:pPr>
            <a:endParaRPr lang="en-US" dirty="0"/>
          </a:p>
        </p:txBody>
      </p:sp>
      <p:sp>
        <p:nvSpPr>
          <p:cNvPr id="4" name="Slide Number Placeholder 3"/>
          <p:cNvSpPr>
            <a:spLocks noGrp="1"/>
          </p:cNvSpPr>
          <p:nvPr>
            <p:ph type="sldNum" sz="quarter" idx="12"/>
          </p:nvPr>
        </p:nvSpPr>
        <p:spPr/>
        <p:txBody>
          <a:bodyPr/>
          <a:lstStyle/>
          <a:p>
            <a:fld id="{6FB8A1F2-9B6D-ED4E-AAFB-8CDA97397EE0}" type="slidenum">
              <a:rPr lang="en-US" smtClean="0"/>
              <a:t>10</a:t>
            </a:fld>
            <a:endParaRPr lang="en-US" dirty="0"/>
          </a:p>
        </p:txBody>
      </p:sp>
    </p:spTree>
    <p:extLst>
      <p:ext uri="{BB962C8B-B14F-4D97-AF65-F5344CB8AC3E}">
        <p14:creationId xmlns:p14="http://schemas.microsoft.com/office/powerpoint/2010/main" val="3427761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27C2F9CF-EDE7-5F43-8994-307CA41AB5C8}"/>
              </a:ext>
            </a:extLst>
          </p:cNvPr>
          <p:cNvSpPr>
            <a:spLocks noGrp="1" noChangeArrowheads="1"/>
          </p:cNvSpPr>
          <p:nvPr>
            <p:ph type="title"/>
          </p:nvPr>
        </p:nvSpPr>
        <p:spPr>
          <a:xfrm>
            <a:off x="456531" y="274588"/>
            <a:ext cx="8229823" cy="1143000"/>
          </a:xfrm>
        </p:spPr>
        <p:txBody>
          <a:bodyPr vert="horz" lIns="88900" tIns="50799" rIns="88900" bIns="50799" rtlCol="0" anchor="ctr">
            <a:normAutofit/>
          </a:bodyPr>
          <a:lstStyle/>
          <a:p>
            <a:pPr defTabSz="456514"/>
            <a:r>
              <a:rPr lang="en-US" altLang="en-US" sz="4359">
                <a:latin typeface="Helvetica" pitchFamily="2" charset="0"/>
                <a:ea typeface="ＭＳ Ｐゴシック" panose="020B0600070205080204" pitchFamily="34" charset="-128"/>
                <a:sym typeface="Helvetica" pitchFamily="2" charset="0"/>
              </a:rPr>
              <a:t>Second War - Ezekiel 38-39</a:t>
            </a:r>
            <a:endParaRPr lang="en-US" altLang="en-US">
              <a:ea typeface="ＭＳ Ｐゴシック" panose="020B0600070205080204" pitchFamily="34" charset="-128"/>
            </a:endParaRPr>
          </a:p>
        </p:txBody>
      </p:sp>
      <p:sp>
        <p:nvSpPr>
          <p:cNvPr id="5122" name="Rectangle 2">
            <a:extLst>
              <a:ext uri="{FF2B5EF4-FFF2-40B4-BE49-F238E27FC236}">
                <a16:creationId xmlns:a16="http://schemas.microsoft.com/office/drawing/2014/main" id="{5B56DF4B-C486-6A44-9567-E6D01357191D}"/>
              </a:ext>
            </a:extLst>
          </p:cNvPr>
          <p:cNvSpPr>
            <a:spLocks noGrp="1" noChangeArrowheads="1"/>
          </p:cNvSpPr>
          <p:nvPr>
            <p:ph type="body" idx="1"/>
          </p:nvPr>
        </p:nvSpPr>
        <p:spPr>
          <a:xfrm>
            <a:off x="456531" y="1599531"/>
            <a:ext cx="8229823" cy="4526235"/>
          </a:xfrm>
        </p:spPr>
        <p:txBody>
          <a:bodyPr vert="horz" lIns="88900" tIns="50799" rIns="88900" bIns="50799" rtlCol="0" anchor="t">
            <a:normAutofit/>
          </a:bodyPr>
          <a:lstStyle/>
          <a:p>
            <a:pPr marL="342665" indent="-342665" defTabSz="456514">
              <a:lnSpc>
                <a:spcPct val="80000"/>
              </a:lnSpc>
              <a:spcBef>
                <a:spcPts val="281"/>
              </a:spcBef>
              <a:buClr>
                <a:srgbClr val="000000"/>
              </a:buClr>
              <a:buFont typeface="ArialMT" charset="0"/>
              <a:buChar char="•"/>
            </a:pPr>
            <a:r>
              <a:rPr lang="en-US" altLang="en-US" sz="1969">
                <a:latin typeface="Helvetica" pitchFamily="2" charset="0"/>
                <a:ea typeface="ＭＳ Ｐゴシック" panose="020B0600070205080204" pitchFamily="34" charset="-128"/>
                <a:sym typeface="Helvetica" pitchFamily="2" charset="0"/>
              </a:rPr>
              <a:t>Gomer – Gen 10:2 one of the sons of Japheth</a:t>
            </a:r>
          </a:p>
          <a:p>
            <a:pPr marL="607197" lvl="1" indent="-285740" defTabSz="456514">
              <a:lnSpc>
                <a:spcPct val="80000"/>
              </a:lnSpc>
              <a:spcBef>
                <a:spcPts val="281"/>
              </a:spcBef>
              <a:buClr>
                <a:srgbClr val="000000"/>
              </a:buClr>
              <a:buFont typeface="ArialMT" charset="0"/>
              <a:buChar char="–"/>
            </a:pPr>
            <a:r>
              <a:rPr lang="en-US" altLang="en-US" sz="1687">
                <a:latin typeface="Helvetica" pitchFamily="2" charset="0"/>
                <a:ea typeface="ＭＳ Ｐゴシック" panose="020B0600070205080204" pitchFamily="34" charset="-128"/>
                <a:sym typeface="Helvetica" pitchFamily="2" charset="0"/>
              </a:rPr>
              <a:t>Gomer</a:t>
            </a:r>
            <a:r>
              <a:rPr lang="ja-JP" altLang="en-US" sz="1687">
                <a:latin typeface="Helvetica" pitchFamily="2" charset="0"/>
                <a:ea typeface="ＭＳ Ｐゴシック" panose="020B0600070205080204" pitchFamily="34" charset="-128"/>
                <a:sym typeface="Helvetica" pitchFamily="2" charset="0"/>
              </a:rPr>
              <a:t>’</a:t>
            </a:r>
            <a:r>
              <a:rPr lang="en-US" altLang="ja-JP" sz="1687">
                <a:latin typeface="Helvetica" pitchFamily="2" charset="0"/>
                <a:ea typeface="ＭＳ Ｐゴシック" panose="020B0600070205080204" pitchFamily="34" charset="-128"/>
                <a:sym typeface="Helvetica" pitchFamily="2" charset="0"/>
              </a:rPr>
              <a:t>s descendants became known as Cimmerians</a:t>
            </a:r>
          </a:p>
          <a:p>
            <a:pPr marL="607197" lvl="1" indent="-285740" defTabSz="456514">
              <a:lnSpc>
                <a:spcPct val="80000"/>
              </a:lnSpc>
              <a:spcBef>
                <a:spcPts val="281"/>
              </a:spcBef>
              <a:buClr>
                <a:srgbClr val="000000"/>
              </a:buClr>
              <a:buFont typeface="ArialMT" charset="0"/>
              <a:buChar char="–"/>
            </a:pPr>
            <a:r>
              <a:rPr lang="en-US" altLang="en-US" sz="1687">
                <a:latin typeface="Helvetica" pitchFamily="2" charset="0"/>
                <a:ea typeface="ＭＳ Ｐゴシック" panose="020B0600070205080204" pitchFamily="34" charset="-128"/>
                <a:sym typeface="Helvetica" pitchFamily="2" charset="0"/>
              </a:rPr>
              <a:t>Lived in the region of the Caucus Mts and Black Seas, today known as Ukraine and part of Russia</a:t>
            </a:r>
          </a:p>
          <a:p>
            <a:pPr marL="607197" lvl="1" indent="-285740" defTabSz="456514">
              <a:lnSpc>
                <a:spcPct val="80000"/>
              </a:lnSpc>
              <a:spcBef>
                <a:spcPts val="281"/>
              </a:spcBef>
              <a:buClr>
                <a:srgbClr val="000000"/>
              </a:buClr>
              <a:buFont typeface="ArialMT" charset="0"/>
              <a:buChar char="–"/>
            </a:pPr>
            <a:r>
              <a:rPr lang="en-US" altLang="en-US" sz="1687">
                <a:latin typeface="Helvetica" pitchFamily="2" charset="0"/>
                <a:ea typeface="ＭＳ Ｐゴシック" panose="020B0600070205080204" pitchFamily="34" charset="-128"/>
                <a:sym typeface="Helvetica" pitchFamily="2" charset="0"/>
              </a:rPr>
              <a:t>Some scholars identify the Gomerites as the Armenians</a:t>
            </a:r>
          </a:p>
          <a:p>
            <a:pPr marL="342665" indent="-342665" defTabSz="456514">
              <a:lnSpc>
                <a:spcPct val="80000"/>
              </a:lnSpc>
              <a:spcBef>
                <a:spcPts val="281"/>
              </a:spcBef>
              <a:buClr>
                <a:srgbClr val="000000"/>
              </a:buClr>
              <a:buFont typeface="ArialMT" charset="0"/>
              <a:buChar char="•"/>
            </a:pPr>
            <a:r>
              <a:rPr lang="en-US" altLang="en-US" sz="1969">
                <a:latin typeface="Helvetica" pitchFamily="2" charset="0"/>
                <a:ea typeface="ＭＳ Ｐゴシック" panose="020B0600070205080204" pitchFamily="34" charset="-128"/>
                <a:sym typeface="Helvetica" pitchFamily="2" charset="0"/>
              </a:rPr>
              <a:t>Togarmah – son of Gomer and grandson of Japheth</a:t>
            </a:r>
          </a:p>
          <a:p>
            <a:pPr marL="607197" lvl="1" indent="-285740" defTabSz="456514">
              <a:lnSpc>
                <a:spcPct val="80000"/>
              </a:lnSpc>
              <a:spcBef>
                <a:spcPts val="281"/>
              </a:spcBef>
              <a:buClr>
                <a:srgbClr val="000000"/>
              </a:buClr>
              <a:buFont typeface="ArialMT" charset="0"/>
              <a:buChar char="–"/>
            </a:pPr>
            <a:r>
              <a:rPr lang="en-US" altLang="en-US" sz="1687">
                <a:latin typeface="Helvetica" pitchFamily="2" charset="0"/>
                <a:ea typeface="Helvetica" pitchFamily="2" charset="0"/>
                <a:cs typeface="Helvetica" pitchFamily="2" charset="0"/>
                <a:sym typeface="Helvetica" pitchFamily="2" charset="0"/>
              </a:rPr>
              <a:t>Some scholars identify them as Armenians, Georgians and Turks</a:t>
            </a:r>
          </a:p>
          <a:p>
            <a:pPr marL="342665" indent="-342665" defTabSz="456514">
              <a:lnSpc>
                <a:spcPct val="80000"/>
              </a:lnSpc>
              <a:spcBef>
                <a:spcPts val="281"/>
              </a:spcBef>
              <a:buClr>
                <a:srgbClr val="000000"/>
              </a:buClr>
              <a:buFont typeface="ArialMT" charset="0"/>
              <a:buChar char="•"/>
            </a:pPr>
            <a:r>
              <a:rPr lang="en-US" altLang="en-US" sz="1969">
                <a:latin typeface="Helvetica" pitchFamily="2" charset="0"/>
                <a:ea typeface="ＭＳ Ｐゴシック" panose="020B0600070205080204" pitchFamily="34" charset="-128"/>
                <a:sym typeface="Helvetica" pitchFamily="2" charset="0"/>
              </a:rPr>
              <a:t>Magog/Gog – Magog is the second son of Japheth. Descendants as living north and northeast of the Black Sea. Today would be Russia</a:t>
            </a:r>
          </a:p>
          <a:p>
            <a:pPr marL="342665" indent="-342665" defTabSz="456514">
              <a:lnSpc>
                <a:spcPct val="80000"/>
              </a:lnSpc>
              <a:spcBef>
                <a:spcPts val="281"/>
              </a:spcBef>
              <a:buClr>
                <a:srgbClr val="000000"/>
              </a:buClr>
              <a:buFont typeface="ArialMT" charset="0"/>
              <a:buChar char="•"/>
            </a:pPr>
            <a:r>
              <a:rPr lang="en-US" altLang="en-US" sz="1969">
                <a:latin typeface="Helvetica" pitchFamily="2" charset="0"/>
                <a:ea typeface="ＭＳ Ｐゴシック" panose="020B0600070205080204" pitchFamily="34" charset="-128"/>
                <a:sym typeface="Helvetica" pitchFamily="2" charset="0"/>
              </a:rPr>
              <a:t>Meshech – son of Japheth. Josephus equated them as descendants of Tubal with the capital city of Georgia. </a:t>
            </a:r>
          </a:p>
          <a:p>
            <a:pPr marL="342665" indent="-342665" defTabSz="456514">
              <a:lnSpc>
                <a:spcPct val="80000"/>
              </a:lnSpc>
              <a:spcBef>
                <a:spcPts val="281"/>
              </a:spcBef>
              <a:buClr>
                <a:srgbClr val="000000"/>
              </a:buClr>
              <a:buFont typeface="ArialMT" charset="0"/>
              <a:buChar char="•"/>
            </a:pPr>
            <a:r>
              <a:rPr lang="en-US" altLang="en-US" sz="1969">
                <a:latin typeface="Helvetica" pitchFamily="2" charset="0"/>
                <a:ea typeface="ＭＳ Ｐゴシック" panose="020B0600070205080204" pitchFamily="34" charset="-128"/>
                <a:sym typeface="Helvetica" pitchFamily="2" charset="0"/>
              </a:rPr>
              <a:t>Tubal – son of Japheth. Lived in the area of the Black Sea. Ancestors of modern Georgians.</a:t>
            </a:r>
          </a:p>
          <a:p>
            <a:pPr marL="342665" indent="-342665" defTabSz="456514">
              <a:lnSpc>
                <a:spcPct val="80000"/>
              </a:lnSpc>
              <a:spcBef>
                <a:spcPts val="281"/>
              </a:spcBef>
              <a:buClr>
                <a:srgbClr val="000000"/>
              </a:buClr>
              <a:buFont typeface="ArialMT" charset="0"/>
              <a:buChar char="•"/>
            </a:pPr>
            <a:r>
              <a:rPr lang="en-US" altLang="en-US" sz="1969">
                <a:latin typeface="Helvetica" pitchFamily="2" charset="0"/>
                <a:ea typeface="ＭＳ Ｐゴシック" panose="020B0600070205080204" pitchFamily="34" charset="-128"/>
                <a:sym typeface="Helvetica" pitchFamily="2" charset="0"/>
              </a:rPr>
              <a:t>These nations come from descendants of Ham and Japheth. There are north and north east nations of Africa, excluding Egypt, Iran and Turkey, Russia.</a:t>
            </a:r>
            <a:endParaRPr lang="en-US" altLang="en-US">
              <a:ea typeface="ＭＳ Ｐゴシック" panose="020B0600070205080204" pitchFamily="34" charset="-128"/>
            </a:endParaRPr>
          </a:p>
        </p:txBody>
      </p:sp>
      <p:sp>
        <p:nvSpPr>
          <p:cNvPr id="5123" name="AutoShape 3">
            <a:extLst>
              <a:ext uri="{FF2B5EF4-FFF2-40B4-BE49-F238E27FC236}">
                <a16:creationId xmlns:a16="http://schemas.microsoft.com/office/drawing/2014/main" id="{C583BE43-DE91-6443-AB36-EA721AE6A329}"/>
              </a:ext>
            </a:extLst>
          </p:cNvPr>
          <p:cNvSpPr>
            <a:spLocks/>
          </p:cNvSpPr>
          <p:nvPr/>
        </p:nvSpPr>
        <p:spPr bwMode="auto">
          <a:xfrm>
            <a:off x="6552158" y="6355705"/>
            <a:ext cx="2134195" cy="366117"/>
          </a:xfrm>
          <a:custGeom>
            <a:avLst/>
            <a:gdLst>
              <a:gd name="T0" fmla="*/ 213264956 w 21600"/>
              <a:gd name="T1" fmla="*/ 6276122 h 21600"/>
              <a:gd name="T2" fmla="*/ 213264956 w 21600"/>
              <a:gd name="T3" fmla="*/ 6276122 h 21600"/>
              <a:gd name="T4" fmla="*/ 213264956 w 21600"/>
              <a:gd name="T5" fmla="*/ 6276122 h 21600"/>
              <a:gd name="T6" fmla="*/ 213264956 w 21600"/>
              <a:gd name="T7" fmla="*/ 627612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88900" tIns="50799" rIns="88900" bIns="50799" anchor="ctr"/>
          <a:lstStyle>
            <a:lvl1pPr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1pPr>
            <a:lvl2pPr marL="742950" indent="-285750"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2pPr>
            <a:lvl3pPr marL="1143000" indent="-228600"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3pPr>
            <a:lvl4pPr marL="1600200" indent="-228600"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4pPr>
            <a:lvl5pPr marL="2057400" indent="-228600"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5pPr>
            <a:lvl6pPr marL="2514600" indent="-228600" algn="ctr" defTabSz="649288" eaLnBrk="0" fontAlgn="base" hangingPunct="0">
              <a:spcBef>
                <a:spcPct val="0"/>
              </a:spcBef>
              <a:spcAft>
                <a:spcPct val="0"/>
              </a:spcAft>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6pPr>
            <a:lvl7pPr marL="2971800" indent="-228600" algn="ctr" defTabSz="649288" eaLnBrk="0" fontAlgn="base" hangingPunct="0">
              <a:spcBef>
                <a:spcPct val="0"/>
              </a:spcBef>
              <a:spcAft>
                <a:spcPct val="0"/>
              </a:spcAft>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7pPr>
            <a:lvl8pPr marL="3429000" indent="-228600" algn="ctr" defTabSz="649288" eaLnBrk="0" fontAlgn="base" hangingPunct="0">
              <a:spcBef>
                <a:spcPct val="0"/>
              </a:spcBef>
              <a:spcAft>
                <a:spcPct val="0"/>
              </a:spcAft>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8pPr>
            <a:lvl9pPr marL="3886200" indent="-228600" algn="ctr" defTabSz="649288" eaLnBrk="0" fontAlgn="base" hangingPunct="0">
              <a:spcBef>
                <a:spcPct val="0"/>
              </a:spcBef>
              <a:spcAft>
                <a:spcPct val="0"/>
              </a:spcAft>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9pPr>
          </a:lstStyle>
          <a:p>
            <a:pPr algn="r" eaLnBrk="1"/>
            <a:r>
              <a:rPr lang="en-US" altLang="en-US" sz="1195">
                <a:solidFill>
                  <a:srgbClr val="888888"/>
                </a:solidFill>
                <a:latin typeface="Helvetica" pitchFamily="2" charset="0"/>
                <a:sym typeface="Helvetica" pitchFamily="2" charset="0"/>
              </a:rPr>
              <a:t>3</a:t>
            </a:r>
            <a:endParaRPr lang="en-US" altLang="en-US" sz="2531"/>
          </a:p>
        </p:txBody>
      </p:sp>
    </p:spTree>
    <p:extLst>
      <p:ext uri="{BB962C8B-B14F-4D97-AF65-F5344CB8AC3E}">
        <p14:creationId xmlns:p14="http://schemas.microsoft.com/office/powerpoint/2010/main" val="142070733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47CD229D-7EDA-7B48-91A5-B303DD9D8B7C}"/>
              </a:ext>
            </a:extLst>
          </p:cNvPr>
          <p:cNvSpPr>
            <a:spLocks noGrp="1" noChangeArrowheads="1"/>
          </p:cNvSpPr>
          <p:nvPr>
            <p:ph type="title"/>
          </p:nvPr>
        </p:nvSpPr>
        <p:spPr>
          <a:xfrm>
            <a:off x="572035" y="5030003"/>
            <a:ext cx="8229823" cy="1143000"/>
          </a:xfrm>
        </p:spPr>
        <p:txBody>
          <a:bodyPr vert="horz" lIns="88900" tIns="50799" rIns="88900" bIns="50799" rtlCol="0" anchor="ctr">
            <a:normAutofit/>
          </a:bodyPr>
          <a:lstStyle/>
          <a:p>
            <a:pPr defTabSz="456514"/>
            <a:r>
              <a:rPr lang="en-US" altLang="en-US" sz="3600" dirty="0">
                <a:latin typeface="Helvetica" pitchFamily="2" charset="0"/>
                <a:ea typeface="ＭＳ Ｐゴシック" panose="020B0600070205080204" pitchFamily="34" charset="-128"/>
                <a:sym typeface="Helvetica" pitchFamily="2" charset="0"/>
              </a:rPr>
              <a:t>Third War – Armageddon Rev 16:16</a:t>
            </a:r>
            <a:endParaRPr lang="en-US" altLang="en-US" sz="3600" dirty="0">
              <a:ea typeface="ＭＳ Ｐゴシック" panose="020B0600070205080204" pitchFamily="34" charset="-128"/>
            </a:endParaRPr>
          </a:p>
        </p:txBody>
      </p:sp>
      <p:sp>
        <p:nvSpPr>
          <p:cNvPr id="6146" name="Rectangle 2">
            <a:extLst>
              <a:ext uri="{FF2B5EF4-FFF2-40B4-BE49-F238E27FC236}">
                <a16:creationId xmlns:a16="http://schemas.microsoft.com/office/drawing/2014/main" id="{8F89C921-D987-D141-8960-12A1B6FDAB21}"/>
              </a:ext>
            </a:extLst>
          </p:cNvPr>
          <p:cNvSpPr>
            <a:spLocks noGrp="1" noChangeArrowheads="1"/>
          </p:cNvSpPr>
          <p:nvPr>
            <p:ph type="body" idx="1"/>
          </p:nvPr>
        </p:nvSpPr>
        <p:spPr>
          <a:xfrm>
            <a:off x="456530" y="498947"/>
            <a:ext cx="8229823" cy="4650570"/>
          </a:xfrm>
        </p:spPr>
        <p:txBody>
          <a:bodyPr vert="horz" lIns="88900" tIns="50799" rIns="88900" bIns="50799" rtlCol="0" anchor="t">
            <a:normAutofit/>
          </a:bodyPr>
          <a:lstStyle/>
          <a:p>
            <a:pPr marL="342665" indent="-342665" defTabSz="456514">
              <a:lnSpc>
                <a:spcPct val="80000"/>
              </a:lnSpc>
              <a:spcBef>
                <a:spcPts val="352"/>
              </a:spcBef>
              <a:buClr>
                <a:srgbClr val="000000"/>
              </a:buClr>
              <a:buFont typeface="ArialMT" charset="0"/>
              <a:buChar char="•"/>
            </a:pPr>
            <a:r>
              <a:rPr lang="en-US" altLang="en-US" sz="2391" dirty="0">
                <a:latin typeface="Helvetica" pitchFamily="2" charset="0"/>
                <a:ea typeface="ＭＳ Ｐゴシック" panose="020B0600070205080204" pitchFamily="34" charset="-128"/>
                <a:sym typeface="Helvetica" pitchFamily="2" charset="0"/>
              </a:rPr>
              <a:t>The last seven years before the return of </a:t>
            </a:r>
            <a:r>
              <a:rPr lang="en-US" altLang="en-US" sz="2391" dirty="0" err="1">
                <a:latin typeface="Helvetica" pitchFamily="2" charset="0"/>
                <a:ea typeface="ＭＳ Ｐゴシック" panose="020B0600070205080204" pitchFamily="34" charset="-128"/>
                <a:sym typeface="Helvetica" pitchFamily="2" charset="0"/>
              </a:rPr>
              <a:t>Yeshua</a:t>
            </a:r>
            <a:r>
              <a:rPr lang="en-US" altLang="en-US" sz="2391" dirty="0">
                <a:latin typeface="Helvetica" pitchFamily="2" charset="0"/>
                <a:ea typeface="ＭＳ Ｐゴシック" panose="020B0600070205080204" pitchFamily="34" charset="-128"/>
                <a:sym typeface="Helvetica" pitchFamily="2" charset="0"/>
              </a:rPr>
              <a:t> begin with the appearance of the two witnesses.</a:t>
            </a:r>
          </a:p>
          <a:p>
            <a:pPr marL="342665" indent="-342665" defTabSz="456514">
              <a:lnSpc>
                <a:spcPct val="80000"/>
              </a:lnSpc>
              <a:spcBef>
                <a:spcPts val="352"/>
              </a:spcBef>
              <a:buClr>
                <a:srgbClr val="000000"/>
              </a:buClr>
              <a:buFont typeface="ArialMT" charset="0"/>
              <a:buChar char="•"/>
            </a:pPr>
            <a:r>
              <a:rPr lang="en-US" altLang="en-US" sz="2391" dirty="0">
                <a:latin typeface="Helvetica" pitchFamily="2" charset="0"/>
                <a:ea typeface="ＭＳ Ｐゴシック" panose="020B0600070205080204" pitchFamily="34" charset="-128"/>
                <a:sym typeface="Helvetica" pitchFamily="2" charset="0"/>
              </a:rPr>
              <a:t>The two witnesses were given authority for 1260 days which is approximately 3½ years</a:t>
            </a:r>
          </a:p>
          <a:p>
            <a:pPr marL="342665" indent="-342665" defTabSz="456514">
              <a:lnSpc>
                <a:spcPct val="80000"/>
              </a:lnSpc>
              <a:spcBef>
                <a:spcPts val="352"/>
              </a:spcBef>
              <a:buClr>
                <a:srgbClr val="000000"/>
              </a:buClr>
              <a:buFont typeface="ArialMT" charset="0"/>
              <a:buChar char="•"/>
            </a:pPr>
            <a:r>
              <a:rPr lang="en-US" altLang="en-US" sz="2391" dirty="0">
                <a:latin typeface="Helvetica" pitchFamily="2" charset="0"/>
                <a:ea typeface="ＭＳ Ｐゴシック" panose="020B0600070205080204" pitchFamily="34" charset="-128"/>
                <a:sym typeface="Helvetica" pitchFamily="2" charset="0"/>
              </a:rPr>
              <a:t>At the end of 3½ years, they will be killed and then resurrected</a:t>
            </a:r>
          </a:p>
          <a:p>
            <a:pPr marL="342665" indent="-342665" defTabSz="456514">
              <a:lnSpc>
                <a:spcPct val="80000"/>
              </a:lnSpc>
              <a:spcBef>
                <a:spcPts val="352"/>
              </a:spcBef>
              <a:buClr>
                <a:srgbClr val="000000"/>
              </a:buClr>
              <a:buFont typeface="ArialMT" charset="0"/>
              <a:buChar char="•"/>
            </a:pPr>
            <a:r>
              <a:rPr lang="en-US" altLang="en-US" sz="2391" dirty="0">
                <a:latin typeface="Helvetica" pitchFamily="2" charset="0"/>
                <a:ea typeface="ＭＳ Ｐゴシック" panose="020B0600070205080204" pitchFamily="34" charset="-128"/>
                <a:sym typeface="Helvetica" pitchFamily="2" charset="0"/>
              </a:rPr>
              <a:t>Notice that the beginning of the 42 months (also 3½ years) will be identified by the blowing of the seventh trumpet (1 Cor 15:51-54) the last trumpet</a:t>
            </a:r>
          </a:p>
          <a:p>
            <a:pPr marL="607197" lvl="1" indent="-285740" defTabSz="456514">
              <a:lnSpc>
                <a:spcPct val="80000"/>
              </a:lnSpc>
              <a:spcBef>
                <a:spcPts val="352"/>
              </a:spcBef>
              <a:buClr>
                <a:srgbClr val="000000"/>
              </a:buClr>
              <a:buFont typeface="ArialMT" charset="0"/>
              <a:buChar char="–"/>
            </a:pPr>
            <a:r>
              <a:rPr lang="en-US" altLang="en-US" sz="2039" dirty="0">
                <a:latin typeface="Helvetica" pitchFamily="2" charset="0"/>
                <a:ea typeface="ＭＳ Ｐゴシック" panose="020B0600070205080204" pitchFamily="34" charset="-128"/>
                <a:sym typeface="Helvetica" pitchFamily="2" charset="0"/>
              </a:rPr>
              <a:t>The dead in-Christ …will meet the Lord in the air</a:t>
            </a:r>
          </a:p>
          <a:p>
            <a:pPr marL="607197" lvl="1" indent="-285740" defTabSz="456514">
              <a:lnSpc>
                <a:spcPct val="80000"/>
              </a:lnSpc>
              <a:spcBef>
                <a:spcPts val="352"/>
              </a:spcBef>
              <a:buClr>
                <a:srgbClr val="000000"/>
              </a:buClr>
              <a:buFont typeface="ArialMT" charset="0"/>
              <a:buChar char="–"/>
            </a:pPr>
            <a:r>
              <a:rPr lang="en-US" altLang="en-US" sz="2039" dirty="0">
                <a:latin typeface="Helvetica" pitchFamily="2" charset="0"/>
                <a:ea typeface="ＭＳ Ｐゴシック" panose="020B0600070205080204" pitchFamily="34" charset="-128"/>
                <a:sym typeface="Helvetica" pitchFamily="2" charset="0"/>
              </a:rPr>
              <a:t>The harvest (Rapture) of the Bride</a:t>
            </a:r>
          </a:p>
          <a:p>
            <a:pPr marL="342665" indent="-342665" defTabSz="456514">
              <a:lnSpc>
                <a:spcPct val="80000"/>
              </a:lnSpc>
              <a:spcBef>
                <a:spcPts val="352"/>
              </a:spcBef>
              <a:buClr>
                <a:srgbClr val="000000"/>
              </a:buClr>
              <a:buFont typeface="ArialMT" charset="0"/>
              <a:buChar char="•"/>
            </a:pPr>
            <a:r>
              <a:rPr lang="en-US" altLang="en-US" sz="2391" dirty="0">
                <a:latin typeface="Helvetica" pitchFamily="2" charset="0"/>
                <a:ea typeface="ＭＳ Ｐゴシック" panose="020B0600070205080204" pitchFamily="34" charset="-128"/>
                <a:sym typeface="Helvetica" pitchFamily="2" charset="0"/>
              </a:rPr>
              <a:t>The death of the two witnesses by Abaddon, the False Prophet also coincide with the False Messiah announcing to world that he is </a:t>
            </a:r>
            <a:r>
              <a:rPr lang="ja-JP" altLang="en-US" sz="2391">
                <a:latin typeface="Helvetica" pitchFamily="2" charset="0"/>
                <a:ea typeface="ＭＳ Ｐゴシック" panose="020B0600070205080204" pitchFamily="34" charset="-128"/>
                <a:sym typeface="Helvetica" pitchFamily="2" charset="0"/>
              </a:rPr>
              <a:t>“</a:t>
            </a:r>
            <a:r>
              <a:rPr lang="en-US" altLang="ja-JP" sz="2391" dirty="0">
                <a:latin typeface="Helvetica" pitchFamily="2" charset="0"/>
                <a:ea typeface="ＭＳ Ｐゴシック" panose="020B0600070205080204" pitchFamily="34" charset="-128"/>
                <a:sym typeface="Helvetica" pitchFamily="2" charset="0"/>
              </a:rPr>
              <a:t>God</a:t>
            </a:r>
            <a:r>
              <a:rPr lang="ja-JP" altLang="en-US" sz="2391">
                <a:latin typeface="Helvetica" pitchFamily="2" charset="0"/>
                <a:ea typeface="ＭＳ Ｐゴシック" panose="020B0600070205080204" pitchFamily="34" charset="-128"/>
                <a:sym typeface="Helvetica" pitchFamily="2" charset="0"/>
              </a:rPr>
              <a:t>”</a:t>
            </a:r>
            <a:endParaRPr lang="en-US" altLang="en-US" dirty="0">
              <a:ea typeface="ＭＳ Ｐゴシック" panose="020B0600070205080204" pitchFamily="34" charset="-128"/>
            </a:endParaRPr>
          </a:p>
        </p:txBody>
      </p:sp>
      <p:sp>
        <p:nvSpPr>
          <p:cNvPr id="6147" name="AutoShape 3">
            <a:extLst>
              <a:ext uri="{FF2B5EF4-FFF2-40B4-BE49-F238E27FC236}">
                <a16:creationId xmlns:a16="http://schemas.microsoft.com/office/drawing/2014/main" id="{9D6EB00C-AF51-CF4C-8BAC-143B1F253FEC}"/>
              </a:ext>
            </a:extLst>
          </p:cNvPr>
          <p:cNvSpPr>
            <a:spLocks/>
          </p:cNvSpPr>
          <p:nvPr/>
        </p:nvSpPr>
        <p:spPr bwMode="auto">
          <a:xfrm>
            <a:off x="6552158" y="6355705"/>
            <a:ext cx="2134195" cy="366117"/>
          </a:xfrm>
          <a:custGeom>
            <a:avLst/>
            <a:gdLst>
              <a:gd name="T0" fmla="*/ 213264956 w 21600"/>
              <a:gd name="T1" fmla="*/ 6276122 h 21600"/>
              <a:gd name="T2" fmla="*/ 213264956 w 21600"/>
              <a:gd name="T3" fmla="*/ 6276122 h 21600"/>
              <a:gd name="T4" fmla="*/ 213264956 w 21600"/>
              <a:gd name="T5" fmla="*/ 6276122 h 21600"/>
              <a:gd name="T6" fmla="*/ 213264956 w 21600"/>
              <a:gd name="T7" fmla="*/ 627612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88900" tIns="50799" rIns="88900" bIns="50799" anchor="ctr"/>
          <a:lstStyle>
            <a:lvl1pPr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1pPr>
            <a:lvl2pPr marL="742950" indent="-285750"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2pPr>
            <a:lvl3pPr marL="1143000" indent="-228600"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3pPr>
            <a:lvl4pPr marL="1600200" indent="-228600"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4pPr>
            <a:lvl5pPr marL="2057400" indent="-228600"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5pPr>
            <a:lvl6pPr marL="2514600" indent="-228600" algn="ctr" defTabSz="649288" eaLnBrk="0" fontAlgn="base" hangingPunct="0">
              <a:spcBef>
                <a:spcPct val="0"/>
              </a:spcBef>
              <a:spcAft>
                <a:spcPct val="0"/>
              </a:spcAft>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6pPr>
            <a:lvl7pPr marL="2971800" indent="-228600" algn="ctr" defTabSz="649288" eaLnBrk="0" fontAlgn="base" hangingPunct="0">
              <a:spcBef>
                <a:spcPct val="0"/>
              </a:spcBef>
              <a:spcAft>
                <a:spcPct val="0"/>
              </a:spcAft>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7pPr>
            <a:lvl8pPr marL="3429000" indent="-228600" algn="ctr" defTabSz="649288" eaLnBrk="0" fontAlgn="base" hangingPunct="0">
              <a:spcBef>
                <a:spcPct val="0"/>
              </a:spcBef>
              <a:spcAft>
                <a:spcPct val="0"/>
              </a:spcAft>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8pPr>
            <a:lvl9pPr marL="3886200" indent="-228600" algn="ctr" defTabSz="649288" eaLnBrk="0" fontAlgn="base" hangingPunct="0">
              <a:spcBef>
                <a:spcPct val="0"/>
              </a:spcBef>
              <a:spcAft>
                <a:spcPct val="0"/>
              </a:spcAft>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9pPr>
          </a:lstStyle>
          <a:p>
            <a:pPr algn="r" eaLnBrk="1"/>
            <a:r>
              <a:rPr lang="en-US" altLang="en-US" sz="1195">
                <a:solidFill>
                  <a:srgbClr val="888888"/>
                </a:solidFill>
                <a:latin typeface="Helvetica" pitchFamily="2" charset="0"/>
                <a:sym typeface="Helvetica" pitchFamily="2" charset="0"/>
              </a:rPr>
              <a:t>4</a:t>
            </a:r>
            <a:endParaRPr lang="en-US" altLang="en-US" sz="2531"/>
          </a:p>
        </p:txBody>
      </p:sp>
    </p:spTree>
    <p:extLst>
      <p:ext uri="{BB962C8B-B14F-4D97-AF65-F5344CB8AC3E}">
        <p14:creationId xmlns:p14="http://schemas.microsoft.com/office/powerpoint/2010/main" val="124930948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CF1D32FE-44E0-CF4D-A336-6805D8F9F45D}"/>
              </a:ext>
            </a:extLst>
          </p:cNvPr>
          <p:cNvSpPr>
            <a:spLocks noGrp="1" noChangeArrowheads="1"/>
          </p:cNvSpPr>
          <p:nvPr>
            <p:ph type="title"/>
          </p:nvPr>
        </p:nvSpPr>
        <p:spPr>
          <a:xfrm>
            <a:off x="456531" y="274588"/>
            <a:ext cx="8229823" cy="1143000"/>
          </a:xfrm>
        </p:spPr>
        <p:txBody>
          <a:bodyPr vert="horz" lIns="88900" tIns="50799" rIns="88900" bIns="50799" rtlCol="0" anchor="ctr">
            <a:normAutofit/>
          </a:bodyPr>
          <a:lstStyle/>
          <a:p>
            <a:pPr defTabSz="456514"/>
            <a:r>
              <a:rPr lang="en-US" altLang="en-US" sz="4359">
                <a:latin typeface="Helvetica" pitchFamily="2" charset="0"/>
                <a:ea typeface="ＭＳ Ｐゴシック" panose="020B0600070205080204" pitchFamily="34" charset="-128"/>
                <a:sym typeface="Helvetica" pitchFamily="2" charset="0"/>
              </a:rPr>
              <a:t>Some misinterpretations</a:t>
            </a:r>
            <a:endParaRPr lang="en-US" altLang="en-US">
              <a:ea typeface="ＭＳ Ｐゴシック" panose="020B0600070205080204" pitchFamily="34" charset="-128"/>
            </a:endParaRPr>
          </a:p>
        </p:txBody>
      </p:sp>
      <p:sp>
        <p:nvSpPr>
          <p:cNvPr id="7170" name="Rectangle 2">
            <a:extLst>
              <a:ext uri="{FF2B5EF4-FFF2-40B4-BE49-F238E27FC236}">
                <a16:creationId xmlns:a16="http://schemas.microsoft.com/office/drawing/2014/main" id="{2F25749D-73BE-F24F-84A8-0C7A5810C4FF}"/>
              </a:ext>
            </a:extLst>
          </p:cNvPr>
          <p:cNvSpPr>
            <a:spLocks noGrp="1" noChangeArrowheads="1"/>
          </p:cNvSpPr>
          <p:nvPr>
            <p:ph type="body" idx="1"/>
          </p:nvPr>
        </p:nvSpPr>
        <p:spPr>
          <a:xfrm>
            <a:off x="456530" y="1281897"/>
            <a:ext cx="8229823" cy="4526235"/>
          </a:xfrm>
        </p:spPr>
        <p:txBody>
          <a:bodyPr vert="horz" lIns="88900" tIns="50799" rIns="88900" bIns="50799" rtlCol="0" anchor="t">
            <a:normAutofit/>
          </a:bodyPr>
          <a:lstStyle/>
          <a:p>
            <a:pPr marL="253371" indent="-253371" defTabSz="456514">
              <a:lnSpc>
                <a:spcPct val="80000"/>
              </a:lnSpc>
              <a:spcBef>
                <a:spcPts val="352"/>
              </a:spcBef>
              <a:buClr>
                <a:srgbClr val="000000"/>
              </a:buClr>
              <a:buFont typeface="ArialMT" charset="0"/>
              <a:buChar char="•"/>
            </a:pPr>
            <a:r>
              <a:rPr lang="en-US" altLang="en-US" sz="2000" dirty="0">
                <a:latin typeface="Helvetica" pitchFamily="2" charset="0"/>
                <a:ea typeface="ＭＳ Ｐゴシック" panose="020B0600070205080204" pitchFamily="34" charset="-128"/>
                <a:sym typeface="Helvetica" pitchFamily="2" charset="0"/>
              </a:rPr>
              <a:t>Ezekiel 39:9 – refers to the destruction of the army of Gog. For seven years the weapons of Gog will be used to fuel fires in the land of Israel.</a:t>
            </a:r>
          </a:p>
          <a:p>
            <a:pPr marL="253371" indent="-253371" defTabSz="456514">
              <a:lnSpc>
                <a:spcPct val="80000"/>
              </a:lnSpc>
              <a:spcBef>
                <a:spcPts val="352"/>
              </a:spcBef>
              <a:buClr>
                <a:srgbClr val="000000"/>
              </a:buClr>
              <a:buFont typeface="ArialMT" charset="0"/>
              <a:buChar char="•"/>
            </a:pPr>
            <a:r>
              <a:rPr lang="en-US" altLang="en-US" sz="2000" dirty="0">
                <a:latin typeface="Helvetica" pitchFamily="2" charset="0"/>
                <a:ea typeface="ＭＳ Ｐゴシック" panose="020B0600070205080204" pitchFamily="34" charset="-128"/>
                <a:sym typeface="Helvetica" pitchFamily="2" charset="0"/>
              </a:rPr>
              <a:t>But why the time period of seven years?</a:t>
            </a:r>
          </a:p>
          <a:p>
            <a:pPr marL="253371" indent="-253371" defTabSz="456514">
              <a:lnSpc>
                <a:spcPct val="80000"/>
              </a:lnSpc>
              <a:spcBef>
                <a:spcPts val="352"/>
              </a:spcBef>
              <a:buClr>
                <a:srgbClr val="000000"/>
              </a:buClr>
              <a:buFont typeface="ArialMT" charset="0"/>
              <a:buChar char="•"/>
            </a:pPr>
            <a:r>
              <a:rPr lang="en-US" altLang="en-US" sz="2000" dirty="0">
                <a:latin typeface="Helvetica" pitchFamily="2" charset="0"/>
                <a:ea typeface="ＭＳ Ｐゴシック" panose="020B0600070205080204" pitchFamily="34" charset="-128"/>
                <a:sym typeface="Helvetica" pitchFamily="2" charset="0"/>
              </a:rPr>
              <a:t>When the Messiah returns, there will be no need to make such collections in the land of Israel for the land will be cleansed of such things , when </a:t>
            </a:r>
            <a:r>
              <a:rPr lang="en-US" altLang="en-US" sz="2000" dirty="0" err="1">
                <a:latin typeface="Helvetica" pitchFamily="2" charset="0"/>
                <a:ea typeface="ＭＳ Ｐゴシック" panose="020B0600070205080204" pitchFamily="34" charset="-128"/>
                <a:sym typeface="Helvetica" pitchFamily="2" charset="0"/>
              </a:rPr>
              <a:t>Yeshua</a:t>
            </a:r>
            <a:r>
              <a:rPr lang="en-US" altLang="en-US" sz="2000" dirty="0">
                <a:latin typeface="Helvetica" pitchFamily="2" charset="0"/>
                <a:ea typeface="ＭＳ Ｐゴシック" panose="020B0600070205080204" pitchFamily="34" charset="-128"/>
                <a:sym typeface="Helvetica" pitchFamily="2" charset="0"/>
              </a:rPr>
              <a:t> sets up His Kingdom.</a:t>
            </a:r>
          </a:p>
          <a:p>
            <a:pPr marL="253371" indent="-253371" defTabSz="456514">
              <a:lnSpc>
                <a:spcPct val="80000"/>
              </a:lnSpc>
              <a:spcBef>
                <a:spcPts val="352"/>
              </a:spcBef>
              <a:buClr>
                <a:srgbClr val="000000"/>
              </a:buClr>
              <a:buFont typeface="ArialMT" charset="0"/>
              <a:buChar char="•"/>
            </a:pPr>
            <a:r>
              <a:rPr lang="en-US" altLang="en-US" sz="2000" dirty="0">
                <a:latin typeface="Helvetica" pitchFamily="2" charset="0"/>
                <a:ea typeface="ＭＳ Ｐゴシック" panose="020B0600070205080204" pitchFamily="34" charset="-128"/>
                <a:sym typeface="Helvetica" pitchFamily="2" charset="0"/>
              </a:rPr>
              <a:t>Seven years, half where the two witnesses at work the second half where the the false Messiah reigns.</a:t>
            </a:r>
          </a:p>
          <a:p>
            <a:pPr marL="253371" indent="-253371" defTabSz="456514">
              <a:lnSpc>
                <a:spcPct val="80000"/>
              </a:lnSpc>
              <a:spcBef>
                <a:spcPts val="352"/>
              </a:spcBef>
              <a:buClr>
                <a:srgbClr val="000000"/>
              </a:buClr>
              <a:buFont typeface="ArialMT" charset="0"/>
              <a:buChar char="•"/>
            </a:pPr>
            <a:r>
              <a:rPr lang="en-US" altLang="en-US" sz="2000" dirty="0">
                <a:latin typeface="Helvetica" pitchFamily="2" charset="0"/>
                <a:ea typeface="ＭＳ Ｐゴシック" panose="020B0600070205080204" pitchFamily="34" charset="-128"/>
                <a:sym typeface="Helvetica" pitchFamily="2" charset="0"/>
              </a:rPr>
              <a:t>The last seven years begin at the middle of the sixth trumpet, then include the seventh trumpet and all the seven bowls.</a:t>
            </a:r>
          </a:p>
          <a:p>
            <a:pPr marL="253371" indent="-253371" defTabSz="456514">
              <a:lnSpc>
                <a:spcPct val="80000"/>
              </a:lnSpc>
              <a:spcBef>
                <a:spcPts val="352"/>
              </a:spcBef>
              <a:buClr>
                <a:srgbClr val="000000"/>
              </a:buClr>
              <a:buFont typeface="ArialMT" charset="0"/>
              <a:buChar char="•"/>
            </a:pPr>
            <a:r>
              <a:rPr lang="en-US" altLang="en-US" sz="2000" dirty="0">
                <a:latin typeface="Helvetica" pitchFamily="2" charset="0"/>
                <a:ea typeface="ＭＳ Ｐゴシック" panose="020B0600070205080204" pitchFamily="34" charset="-128"/>
                <a:sym typeface="Helvetica" pitchFamily="2" charset="0"/>
              </a:rPr>
              <a:t>The sixth trumpet divided into two sections, first Gog n Magog war and second, the two witnesses.</a:t>
            </a:r>
          </a:p>
          <a:p>
            <a:pPr marL="253371" indent="-253371" defTabSz="456514">
              <a:lnSpc>
                <a:spcPct val="80000"/>
              </a:lnSpc>
              <a:spcBef>
                <a:spcPts val="352"/>
              </a:spcBef>
              <a:buClr>
                <a:srgbClr val="000000"/>
              </a:buClr>
              <a:buFont typeface="ArialMT" charset="0"/>
              <a:buChar char="•"/>
            </a:pPr>
            <a:r>
              <a:rPr lang="en-US" altLang="en-US" sz="2000" dirty="0">
                <a:latin typeface="Helvetica" pitchFamily="2" charset="0"/>
                <a:ea typeface="ＭＳ Ｐゴシック" panose="020B0600070205080204" pitchFamily="34" charset="-128"/>
                <a:sym typeface="Helvetica" pitchFamily="2" charset="0"/>
              </a:rPr>
              <a:t>The 1260 days given to the two witnesses is the same as the 1,260 days given to the woman. </a:t>
            </a:r>
            <a:endParaRPr lang="en-US" altLang="en-US" sz="3600" dirty="0">
              <a:ea typeface="ＭＳ Ｐゴシック" panose="020B0600070205080204" pitchFamily="34" charset="-128"/>
            </a:endParaRPr>
          </a:p>
        </p:txBody>
      </p:sp>
      <p:sp>
        <p:nvSpPr>
          <p:cNvPr id="7171" name="AutoShape 3">
            <a:extLst>
              <a:ext uri="{FF2B5EF4-FFF2-40B4-BE49-F238E27FC236}">
                <a16:creationId xmlns:a16="http://schemas.microsoft.com/office/drawing/2014/main" id="{93AEADA7-61A1-0345-BA4B-044FD2E97021}"/>
              </a:ext>
            </a:extLst>
          </p:cNvPr>
          <p:cNvSpPr>
            <a:spLocks/>
          </p:cNvSpPr>
          <p:nvPr/>
        </p:nvSpPr>
        <p:spPr bwMode="auto">
          <a:xfrm>
            <a:off x="6552158" y="6355705"/>
            <a:ext cx="2134195" cy="366117"/>
          </a:xfrm>
          <a:custGeom>
            <a:avLst/>
            <a:gdLst>
              <a:gd name="T0" fmla="*/ 213264956 w 21600"/>
              <a:gd name="T1" fmla="*/ 6276122 h 21600"/>
              <a:gd name="T2" fmla="*/ 213264956 w 21600"/>
              <a:gd name="T3" fmla="*/ 6276122 h 21600"/>
              <a:gd name="T4" fmla="*/ 213264956 w 21600"/>
              <a:gd name="T5" fmla="*/ 6276122 h 21600"/>
              <a:gd name="T6" fmla="*/ 213264956 w 21600"/>
              <a:gd name="T7" fmla="*/ 6276122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lIns="88900" tIns="50799" rIns="88900" bIns="50799" anchor="ctr"/>
          <a:lstStyle>
            <a:lvl1pPr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1pPr>
            <a:lvl2pPr marL="742950" indent="-285750"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2pPr>
            <a:lvl3pPr marL="1143000" indent="-228600"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3pPr>
            <a:lvl4pPr marL="1600200" indent="-228600"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4pPr>
            <a:lvl5pPr marL="2057400" indent="-228600" defTabSz="649288" eaLnBrk="0">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5pPr>
            <a:lvl6pPr marL="2514600" indent="-228600" algn="ctr" defTabSz="649288" eaLnBrk="0" fontAlgn="base" hangingPunct="0">
              <a:spcBef>
                <a:spcPct val="0"/>
              </a:spcBef>
              <a:spcAft>
                <a:spcPct val="0"/>
              </a:spcAft>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6pPr>
            <a:lvl7pPr marL="2971800" indent="-228600" algn="ctr" defTabSz="649288" eaLnBrk="0" fontAlgn="base" hangingPunct="0">
              <a:spcBef>
                <a:spcPct val="0"/>
              </a:spcBef>
              <a:spcAft>
                <a:spcPct val="0"/>
              </a:spcAft>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7pPr>
            <a:lvl8pPr marL="3429000" indent="-228600" algn="ctr" defTabSz="649288" eaLnBrk="0" fontAlgn="base" hangingPunct="0">
              <a:spcBef>
                <a:spcPct val="0"/>
              </a:spcBef>
              <a:spcAft>
                <a:spcPct val="0"/>
              </a:spcAft>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8pPr>
            <a:lvl9pPr marL="3886200" indent="-228600" algn="ctr" defTabSz="649288" eaLnBrk="0" fontAlgn="base" hangingPunct="0">
              <a:spcBef>
                <a:spcPct val="0"/>
              </a:spcBef>
              <a:spcAft>
                <a:spcPct val="0"/>
              </a:spcAft>
              <a:defRPr sz="3600">
                <a:solidFill>
                  <a:srgbClr val="000000"/>
                </a:solidFill>
                <a:latin typeface="Helvetica Light" panose="020B0403020202020204" pitchFamily="34" charset="0"/>
                <a:ea typeface="ＭＳ Ｐゴシック" panose="020B0600070205080204" pitchFamily="34" charset="-128"/>
                <a:sym typeface="Helvetica Light" panose="020B0403020202020204" pitchFamily="34" charset="0"/>
              </a:defRPr>
            </a:lvl9pPr>
          </a:lstStyle>
          <a:p>
            <a:pPr algn="r" eaLnBrk="1"/>
            <a:r>
              <a:rPr lang="en-US" altLang="en-US" sz="1195">
                <a:solidFill>
                  <a:srgbClr val="888888"/>
                </a:solidFill>
                <a:latin typeface="Helvetica" pitchFamily="2" charset="0"/>
                <a:sym typeface="Helvetica" pitchFamily="2" charset="0"/>
              </a:rPr>
              <a:t>5</a:t>
            </a:r>
            <a:endParaRPr lang="en-US" altLang="en-US" sz="2531"/>
          </a:p>
        </p:txBody>
      </p:sp>
    </p:spTree>
    <p:extLst>
      <p:ext uri="{BB962C8B-B14F-4D97-AF65-F5344CB8AC3E}">
        <p14:creationId xmlns:p14="http://schemas.microsoft.com/office/powerpoint/2010/main" val="194706960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56531" y="274588"/>
            <a:ext cx="8229823" cy="1143000"/>
          </a:xfrm>
        </p:spPr>
        <p:txBody>
          <a:bodyPr lIns="88896" tIns="50798" rIns="88896" bIns="50798"/>
          <a:lstStyle/>
          <a:p>
            <a:pPr defTabSz="456514"/>
            <a:r>
              <a:rPr lang="en-US" b="1" dirty="0">
                <a:latin typeface="Helvetica Light" charset="0"/>
                <a:cs typeface="Helvetica Light" charset="0"/>
              </a:rPr>
              <a:t>RE-CAP</a:t>
            </a:r>
          </a:p>
        </p:txBody>
      </p:sp>
      <p:sp>
        <p:nvSpPr>
          <p:cNvPr id="17411" name="Rectangle 2"/>
          <p:cNvSpPr>
            <a:spLocks noGrp="1" noChangeArrowheads="1"/>
          </p:cNvSpPr>
          <p:nvPr>
            <p:ph type="body" idx="1"/>
          </p:nvPr>
        </p:nvSpPr>
        <p:spPr>
          <a:xfrm>
            <a:off x="456531" y="1228949"/>
            <a:ext cx="8229823" cy="4896817"/>
          </a:xfrm>
        </p:spPr>
        <p:txBody>
          <a:bodyPr lIns="88896" tIns="50798" rIns="88896" bIns="50798" anchor="t"/>
          <a:lstStyle/>
          <a:p>
            <a:pPr marL="342665" indent="-342665" defTabSz="456514">
              <a:lnSpc>
                <a:spcPct val="80000"/>
              </a:lnSpc>
              <a:spcBef>
                <a:spcPts val="352"/>
              </a:spcBef>
              <a:buClr>
                <a:srgbClr val="000000"/>
              </a:buClr>
              <a:buFont typeface="ArialMT" charset="0"/>
              <a:buChar char="•"/>
            </a:pPr>
            <a:r>
              <a:rPr lang="en-US" sz="2400" dirty="0">
                <a:latin typeface="Helvetica" charset="0"/>
                <a:cs typeface="Helvetica" charset="0"/>
                <a:sym typeface="Helvetica" charset="0"/>
              </a:rPr>
              <a:t>The last seven years before the return of </a:t>
            </a:r>
            <a:r>
              <a:rPr lang="en-US" sz="2400" dirty="0" err="1">
                <a:latin typeface="Helvetica" charset="0"/>
                <a:cs typeface="Helvetica" charset="0"/>
                <a:sym typeface="Helvetica" charset="0"/>
              </a:rPr>
              <a:t>Yeshua</a:t>
            </a:r>
            <a:r>
              <a:rPr lang="en-US" sz="2400" dirty="0">
                <a:latin typeface="Helvetica" charset="0"/>
                <a:cs typeface="Helvetica" charset="0"/>
                <a:sym typeface="Helvetica" charset="0"/>
              </a:rPr>
              <a:t> begin with the appearance of the two witnesses.</a:t>
            </a:r>
          </a:p>
          <a:p>
            <a:pPr marL="342665" indent="-342665" defTabSz="456514">
              <a:lnSpc>
                <a:spcPct val="80000"/>
              </a:lnSpc>
              <a:spcBef>
                <a:spcPts val="352"/>
              </a:spcBef>
              <a:buClr>
                <a:srgbClr val="000000"/>
              </a:buClr>
              <a:buFont typeface="ArialMT" charset="0"/>
              <a:buChar char="•"/>
            </a:pPr>
            <a:r>
              <a:rPr lang="en-US" sz="2400" dirty="0">
                <a:latin typeface="Helvetica" charset="0"/>
                <a:cs typeface="Helvetica" charset="0"/>
                <a:sym typeface="Helvetica" charset="0"/>
              </a:rPr>
              <a:t>The two witnesses were given authority for 1260 days which is approximately 3½ years</a:t>
            </a:r>
          </a:p>
          <a:p>
            <a:pPr marL="342665" indent="-342665" defTabSz="456514">
              <a:lnSpc>
                <a:spcPct val="80000"/>
              </a:lnSpc>
              <a:spcBef>
                <a:spcPts val="352"/>
              </a:spcBef>
              <a:buClr>
                <a:srgbClr val="000000"/>
              </a:buClr>
              <a:buFont typeface="ArialMT" charset="0"/>
              <a:buChar char="•"/>
            </a:pPr>
            <a:r>
              <a:rPr lang="en-US" sz="2400" dirty="0">
                <a:latin typeface="Helvetica" charset="0"/>
                <a:cs typeface="Helvetica" charset="0"/>
                <a:sym typeface="Helvetica" charset="0"/>
              </a:rPr>
              <a:t>At the end of 3½ years, they will be killed and then resurrected</a:t>
            </a:r>
          </a:p>
          <a:p>
            <a:pPr marL="342665" indent="-342665" defTabSz="456514">
              <a:lnSpc>
                <a:spcPct val="80000"/>
              </a:lnSpc>
              <a:spcBef>
                <a:spcPts val="352"/>
              </a:spcBef>
              <a:buClr>
                <a:srgbClr val="000000"/>
              </a:buClr>
              <a:buFont typeface="ArialMT" charset="0"/>
              <a:buChar char="•"/>
            </a:pPr>
            <a:r>
              <a:rPr lang="en-US" sz="2400" dirty="0">
                <a:latin typeface="Helvetica" charset="0"/>
                <a:cs typeface="Helvetica" charset="0"/>
                <a:sym typeface="Helvetica" charset="0"/>
              </a:rPr>
              <a:t>Notice that the beginning of the 42 months (also 3½ years) will be identified by the blowing of the seventh trumpet (1 </a:t>
            </a:r>
            <a:r>
              <a:rPr lang="en-US" sz="2400" dirty="0" err="1">
                <a:latin typeface="Helvetica" charset="0"/>
                <a:cs typeface="Helvetica" charset="0"/>
                <a:sym typeface="Helvetica" charset="0"/>
              </a:rPr>
              <a:t>Cor</a:t>
            </a:r>
            <a:r>
              <a:rPr lang="en-US" sz="2400" dirty="0">
                <a:latin typeface="Helvetica" charset="0"/>
                <a:cs typeface="Helvetica" charset="0"/>
                <a:sym typeface="Helvetica" charset="0"/>
              </a:rPr>
              <a:t> 15:51-54) the last trumpet</a:t>
            </a:r>
          </a:p>
          <a:p>
            <a:pPr marL="607197" lvl="1" indent="-285740" defTabSz="456514">
              <a:lnSpc>
                <a:spcPct val="80000"/>
              </a:lnSpc>
              <a:spcBef>
                <a:spcPts val="352"/>
              </a:spcBef>
              <a:buClr>
                <a:srgbClr val="000000"/>
              </a:buClr>
              <a:buFont typeface="ArialMT" charset="0"/>
              <a:buChar char="–"/>
            </a:pPr>
            <a:r>
              <a:rPr lang="en-US" sz="2000" dirty="0">
                <a:latin typeface="Helvetica" charset="0"/>
                <a:ea typeface="ＭＳ Ｐゴシック" charset="0"/>
                <a:cs typeface="Helvetica" charset="0"/>
                <a:sym typeface="Helvetica" charset="0"/>
              </a:rPr>
              <a:t>The dead in-Christ …will meet the Lord in the air</a:t>
            </a:r>
          </a:p>
          <a:p>
            <a:pPr marL="607197" lvl="1" indent="-285740" defTabSz="456514">
              <a:lnSpc>
                <a:spcPct val="80000"/>
              </a:lnSpc>
              <a:spcBef>
                <a:spcPts val="352"/>
              </a:spcBef>
              <a:buClr>
                <a:srgbClr val="000000"/>
              </a:buClr>
              <a:buFont typeface="ArialMT" charset="0"/>
              <a:buChar char="–"/>
            </a:pPr>
            <a:r>
              <a:rPr lang="en-US" sz="2000" dirty="0">
                <a:latin typeface="Helvetica" charset="0"/>
                <a:ea typeface="ＭＳ Ｐゴシック" charset="0"/>
                <a:cs typeface="Helvetica" charset="0"/>
                <a:sym typeface="Helvetica" charset="0"/>
              </a:rPr>
              <a:t>The harvest (Rapture) of the Bride</a:t>
            </a:r>
          </a:p>
          <a:p>
            <a:pPr marL="342665" indent="-342665" defTabSz="456514">
              <a:lnSpc>
                <a:spcPct val="80000"/>
              </a:lnSpc>
              <a:spcBef>
                <a:spcPts val="352"/>
              </a:spcBef>
              <a:buClr>
                <a:srgbClr val="000000"/>
              </a:buClr>
              <a:buFont typeface="ArialMT" charset="0"/>
              <a:buChar char="•"/>
            </a:pPr>
            <a:r>
              <a:rPr lang="en-US" sz="2400" dirty="0">
                <a:latin typeface="Helvetica" charset="0"/>
                <a:cs typeface="Helvetica" charset="0"/>
                <a:sym typeface="Helvetica" charset="0"/>
              </a:rPr>
              <a:t>The death of the two witnesses by </a:t>
            </a:r>
            <a:r>
              <a:rPr lang="en-US" sz="2400" dirty="0" err="1">
                <a:latin typeface="Helvetica" charset="0"/>
                <a:cs typeface="Helvetica" charset="0"/>
                <a:sym typeface="Helvetica" charset="0"/>
              </a:rPr>
              <a:t>Abaddon</a:t>
            </a:r>
            <a:r>
              <a:rPr lang="en-US" sz="2400" dirty="0">
                <a:latin typeface="Helvetica" charset="0"/>
                <a:cs typeface="Helvetica" charset="0"/>
                <a:sym typeface="Helvetica" charset="0"/>
              </a:rPr>
              <a:t>, the False Prophet also coincide with the False Messiah announcing to world that he is </a:t>
            </a:r>
            <a:r>
              <a:rPr lang="ja-JP" altLang="en-US" sz="2400" dirty="0">
                <a:latin typeface="Helvetica" charset="0"/>
                <a:cs typeface="Helvetica" charset="0"/>
                <a:sym typeface="Helvetica" charset="0"/>
              </a:rPr>
              <a:t>“</a:t>
            </a:r>
            <a:r>
              <a:rPr lang="en-US" sz="2400" dirty="0">
                <a:latin typeface="Helvetica" charset="0"/>
                <a:cs typeface="Helvetica" charset="0"/>
                <a:sym typeface="Helvetica" charset="0"/>
              </a:rPr>
              <a:t>God</a:t>
            </a:r>
            <a:r>
              <a:rPr lang="ja-JP" altLang="en-US" sz="2400" dirty="0">
                <a:latin typeface="Helvetica" charset="0"/>
                <a:cs typeface="Helvetica" charset="0"/>
                <a:sym typeface="Helvetica" charset="0"/>
              </a:rPr>
              <a:t>”</a:t>
            </a:r>
            <a:endParaRPr lang="en-US" dirty="0">
              <a:latin typeface="Helvetica Light" charset="0"/>
              <a:cs typeface="Helvetica Light" charset="0"/>
            </a:endParaRPr>
          </a:p>
        </p:txBody>
      </p:sp>
      <p:sp>
        <p:nvSpPr>
          <p:cNvPr id="17412" name="AutoShape 3"/>
          <p:cNvSpPr>
            <a:spLocks/>
          </p:cNvSpPr>
          <p:nvPr/>
        </p:nvSpPr>
        <p:spPr bwMode="auto">
          <a:xfrm>
            <a:off x="6552158" y="6355705"/>
            <a:ext cx="2134195" cy="366117"/>
          </a:xfrm>
          <a:custGeom>
            <a:avLst/>
            <a:gdLst>
              <a:gd name="T0" fmla="*/ 1517650 w 21600"/>
              <a:gd name="T1" fmla="*/ 260350 h 21600"/>
              <a:gd name="T2" fmla="*/ 1517650 w 21600"/>
              <a:gd name="T3" fmla="*/ 260350 h 21600"/>
              <a:gd name="T4" fmla="*/ 1517650 w 21600"/>
              <a:gd name="T5" fmla="*/ 260350 h 21600"/>
              <a:gd name="T6" fmla="*/ 1517650 w 21600"/>
              <a:gd name="T7" fmla="*/ 26035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close/>
              </a:path>
            </a:pathLst>
          </a:cu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0"/>
                <a:headEnd/>
                <a:tailEnd/>
              </a14:hiddenLine>
            </a:ext>
          </a:extLst>
        </p:spPr>
        <p:txBody>
          <a:bodyPr lIns="88896" tIns="50798" rIns="88896" bIns="50798" anchor="ctr"/>
          <a:lstStyle/>
          <a:p>
            <a:pPr algn="r" defTabSz="456514"/>
            <a:r>
              <a:rPr lang="en-US" sz="1200">
                <a:solidFill>
                  <a:srgbClr val="888888"/>
                </a:solidFill>
                <a:latin typeface="Helvetica" charset="0"/>
                <a:cs typeface="Helvetica" charset="0"/>
                <a:sym typeface="Helvetica" charset="0"/>
              </a:rPr>
              <a:t>4</a:t>
            </a:r>
            <a:endParaRPr lang="en-US"/>
          </a:p>
        </p:txBody>
      </p:sp>
      <p:sp>
        <p:nvSpPr>
          <p:cNvPr id="2" name="Slide Number Placeholder 1"/>
          <p:cNvSpPr>
            <a:spLocks noGrp="1"/>
          </p:cNvSpPr>
          <p:nvPr>
            <p:ph type="sldNum" sz="quarter" idx="12"/>
          </p:nvPr>
        </p:nvSpPr>
        <p:spPr/>
        <p:txBody>
          <a:bodyPr/>
          <a:lstStyle/>
          <a:p>
            <a:fld id="{C4201D67-2639-8941-A53A-F48CA8B2B78D}" type="slidenum">
              <a:rPr lang="en-US" smtClean="0"/>
              <a:t>14</a:t>
            </a:fld>
            <a:endParaRPr lang="en-US"/>
          </a:p>
        </p:txBody>
      </p:sp>
    </p:spTree>
    <p:extLst>
      <p:ext uri="{BB962C8B-B14F-4D97-AF65-F5344CB8AC3E}">
        <p14:creationId xmlns:p14="http://schemas.microsoft.com/office/powerpoint/2010/main" val="233434826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Arrow Connector 3"/>
          <p:cNvCxnSpPr/>
          <p:nvPr/>
        </p:nvCxnSpPr>
        <p:spPr>
          <a:xfrm flipV="1">
            <a:off x="168976" y="4430378"/>
            <a:ext cx="6483684" cy="13369"/>
          </a:xfrm>
          <a:prstGeom prst="straightConnector1">
            <a:avLst/>
          </a:prstGeom>
          <a:ln w="28575">
            <a:headEnd type="arrow"/>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6648319" y="1419142"/>
            <a:ext cx="1991894" cy="646331"/>
          </a:xfrm>
          <a:prstGeom prst="rect">
            <a:avLst/>
          </a:prstGeom>
          <a:solidFill>
            <a:schemeClr val="bg1"/>
          </a:solidFill>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a:solidFill>
                  <a:schemeClr val="tx1"/>
                </a:solidFill>
              </a:rPr>
              <a:t>Ezekiel 38-39 War</a:t>
            </a:r>
          </a:p>
          <a:p>
            <a:r>
              <a:rPr lang="en-US" dirty="0">
                <a:solidFill>
                  <a:schemeClr val="tx1"/>
                </a:solidFill>
              </a:rPr>
              <a:t>After Ps 83 War</a:t>
            </a:r>
          </a:p>
        </p:txBody>
      </p:sp>
      <p:sp>
        <p:nvSpPr>
          <p:cNvPr id="10" name="TextBox 9"/>
          <p:cNvSpPr txBox="1"/>
          <p:nvPr/>
        </p:nvSpPr>
        <p:spPr>
          <a:xfrm>
            <a:off x="4617284" y="3811366"/>
            <a:ext cx="199189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a:t>The two Witnesses</a:t>
            </a:r>
          </a:p>
        </p:txBody>
      </p:sp>
      <p:sp>
        <p:nvSpPr>
          <p:cNvPr id="11" name="TextBox 10"/>
          <p:cNvSpPr txBox="1"/>
          <p:nvPr/>
        </p:nvSpPr>
        <p:spPr>
          <a:xfrm>
            <a:off x="4247613" y="2186941"/>
            <a:ext cx="334211" cy="2585323"/>
          </a:xfrm>
          <a:prstGeom prst="rect">
            <a:avLst/>
          </a:prstGeom>
          <a:solidFill>
            <a:srgbClr val="7030A0"/>
          </a:solidFill>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dirty="0"/>
              <a:t>7</a:t>
            </a:r>
            <a:r>
              <a:rPr lang="en-US" baseline="30000" dirty="0"/>
              <a:t>th</a:t>
            </a:r>
            <a:r>
              <a:rPr lang="en-US" dirty="0"/>
              <a:t> Trumpet </a:t>
            </a:r>
          </a:p>
        </p:txBody>
      </p:sp>
      <p:cxnSp>
        <p:nvCxnSpPr>
          <p:cNvPr id="13" name="Straight Arrow Connector 12"/>
          <p:cNvCxnSpPr/>
          <p:nvPr/>
        </p:nvCxnSpPr>
        <p:spPr>
          <a:xfrm>
            <a:off x="2180926" y="4808185"/>
            <a:ext cx="2066687" cy="2428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2577276" y="4390996"/>
            <a:ext cx="1152663"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42 </a:t>
            </a:r>
            <a:r>
              <a:rPr lang="en-US" dirty="0" err="1"/>
              <a:t>mths</a:t>
            </a:r>
            <a:endParaRPr lang="en-US" dirty="0"/>
          </a:p>
        </p:txBody>
      </p:sp>
      <p:cxnSp>
        <p:nvCxnSpPr>
          <p:cNvPr id="17" name="Straight Arrow Connector 16"/>
          <p:cNvCxnSpPr/>
          <p:nvPr/>
        </p:nvCxnSpPr>
        <p:spPr>
          <a:xfrm flipV="1">
            <a:off x="4500344" y="4235744"/>
            <a:ext cx="1991894" cy="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390764" y="5433021"/>
            <a:ext cx="1769978"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1 </a:t>
            </a:r>
            <a:r>
              <a:rPr lang="en-US" dirty="0" err="1"/>
              <a:t>Thess</a:t>
            </a:r>
            <a:r>
              <a:rPr lang="en-US" dirty="0"/>
              <a:t> 4:16-17</a:t>
            </a:r>
          </a:p>
          <a:p>
            <a:r>
              <a:rPr lang="en-US" dirty="0"/>
              <a:t>1 </a:t>
            </a:r>
            <a:r>
              <a:rPr lang="en-US" dirty="0" err="1"/>
              <a:t>Cor</a:t>
            </a:r>
            <a:r>
              <a:rPr lang="en-US" dirty="0"/>
              <a:t> 15:52</a:t>
            </a:r>
          </a:p>
          <a:p>
            <a:r>
              <a:rPr lang="en-US" dirty="0"/>
              <a:t>2 Thess2:3-12</a:t>
            </a:r>
          </a:p>
        </p:txBody>
      </p:sp>
      <p:cxnSp>
        <p:nvCxnSpPr>
          <p:cNvPr id="20" name="Straight Arrow Connector 19"/>
          <p:cNvCxnSpPr/>
          <p:nvPr/>
        </p:nvCxnSpPr>
        <p:spPr>
          <a:xfrm flipV="1">
            <a:off x="4234242" y="1569536"/>
            <a:ext cx="0" cy="8956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V="1">
            <a:off x="4577506" y="1580230"/>
            <a:ext cx="0" cy="8956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6806362" y="2611037"/>
            <a:ext cx="1920341"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Seventh Trumpet</a:t>
            </a:r>
          </a:p>
          <a:p>
            <a:pPr algn="ctr"/>
            <a:r>
              <a:rPr lang="en-US" dirty="0"/>
              <a:t>Temple Door closes – End of Evening worship </a:t>
            </a:r>
          </a:p>
        </p:txBody>
      </p:sp>
      <p:sp>
        <p:nvSpPr>
          <p:cNvPr id="23" name="TextBox 22"/>
          <p:cNvSpPr txBox="1"/>
          <p:nvPr/>
        </p:nvSpPr>
        <p:spPr>
          <a:xfrm>
            <a:off x="2372658" y="3776560"/>
            <a:ext cx="1839495" cy="369332"/>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Great Tribulation</a:t>
            </a:r>
          </a:p>
        </p:txBody>
      </p:sp>
      <p:sp>
        <p:nvSpPr>
          <p:cNvPr id="24" name="TextBox 23"/>
          <p:cNvSpPr txBox="1"/>
          <p:nvPr/>
        </p:nvSpPr>
        <p:spPr>
          <a:xfrm>
            <a:off x="4652742" y="3401953"/>
            <a:ext cx="1920342" cy="369332"/>
          </a:xfrm>
          <a:prstGeom prst="rect">
            <a:avLst/>
          </a:prstGeom>
          <a:solidFill>
            <a:schemeClr val="accent6"/>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Tribulation</a:t>
            </a:r>
          </a:p>
        </p:txBody>
      </p:sp>
      <p:cxnSp>
        <p:nvCxnSpPr>
          <p:cNvPr id="26" name="Straight Arrow Connector 25"/>
          <p:cNvCxnSpPr/>
          <p:nvPr/>
        </p:nvCxnSpPr>
        <p:spPr>
          <a:xfrm>
            <a:off x="2314872" y="1724788"/>
            <a:ext cx="0" cy="2666208"/>
          </a:xfrm>
          <a:prstGeom prst="straightConnector1">
            <a:avLst/>
          </a:prstGeom>
          <a:ln w="38100">
            <a:tailEnd type="arrow"/>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1393497" y="1724212"/>
            <a:ext cx="1430421"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Rev 19:11-21</a:t>
            </a:r>
          </a:p>
        </p:txBody>
      </p:sp>
      <p:cxnSp>
        <p:nvCxnSpPr>
          <p:cNvPr id="29" name="Straight Arrow Connector 28"/>
          <p:cNvCxnSpPr/>
          <p:nvPr/>
        </p:nvCxnSpPr>
        <p:spPr>
          <a:xfrm>
            <a:off x="2274768" y="5262236"/>
            <a:ext cx="4377892" cy="13368"/>
          </a:xfrm>
          <a:prstGeom prst="straightConnector1">
            <a:avLst/>
          </a:prstGeom>
          <a:ln w="28575">
            <a:solidFill>
              <a:schemeClr val="accent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3497708" y="4903273"/>
            <a:ext cx="1630947"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dirty="0"/>
              <a:t>Seven Years</a:t>
            </a:r>
          </a:p>
        </p:txBody>
      </p:sp>
      <p:sp>
        <p:nvSpPr>
          <p:cNvPr id="31" name="Slide Number Placeholder 30"/>
          <p:cNvSpPr>
            <a:spLocks noGrp="1"/>
          </p:cNvSpPr>
          <p:nvPr>
            <p:ph type="sldNum" sz="quarter" idx="12"/>
          </p:nvPr>
        </p:nvSpPr>
        <p:spPr/>
        <p:txBody>
          <a:bodyPr/>
          <a:lstStyle/>
          <a:p>
            <a:fld id="{C4201D67-2639-8941-A53A-F48CA8B2B78D}" type="slidenum">
              <a:rPr lang="en-US" smtClean="0"/>
              <a:t>15</a:t>
            </a:fld>
            <a:endParaRPr lang="en-US"/>
          </a:p>
        </p:txBody>
      </p:sp>
      <p:cxnSp>
        <p:nvCxnSpPr>
          <p:cNvPr id="5" name="Straight Arrow Connector 4"/>
          <p:cNvCxnSpPr/>
          <p:nvPr/>
        </p:nvCxnSpPr>
        <p:spPr>
          <a:xfrm flipV="1">
            <a:off x="4541084" y="4820324"/>
            <a:ext cx="2032000" cy="1"/>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964037" y="4394376"/>
            <a:ext cx="1125629"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a:t>1260 days</a:t>
            </a:r>
          </a:p>
        </p:txBody>
      </p:sp>
      <p:sp>
        <p:nvSpPr>
          <p:cNvPr id="25" name="Title 1">
            <a:extLst>
              <a:ext uri="{FF2B5EF4-FFF2-40B4-BE49-F238E27FC236}">
                <a16:creationId xmlns:a16="http://schemas.microsoft.com/office/drawing/2014/main" id="{BFC05F29-D14B-D244-A72C-7E395D276B5B}"/>
              </a:ext>
            </a:extLst>
          </p:cNvPr>
          <p:cNvSpPr txBox="1">
            <a:spLocks/>
          </p:cNvSpPr>
          <p:nvPr/>
        </p:nvSpPr>
        <p:spPr>
          <a:xfrm>
            <a:off x="6609178" y="398830"/>
            <a:ext cx="2269423" cy="770632"/>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3200" dirty="0"/>
              <a:t>6</a:t>
            </a:r>
            <a:r>
              <a:rPr lang="en-US" sz="3200" baseline="30000" dirty="0"/>
              <a:t>th</a:t>
            </a:r>
            <a:r>
              <a:rPr lang="en-US" sz="3200" dirty="0"/>
              <a:t> Trumpet</a:t>
            </a:r>
          </a:p>
        </p:txBody>
      </p:sp>
      <p:cxnSp>
        <p:nvCxnSpPr>
          <p:cNvPr id="6" name="Straight Arrow Connector 5">
            <a:extLst>
              <a:ext uri="{FF2B5EF4-FFF2-40B4-BE49-F238E27FC236}">
                <a16:creationId xmlns:a16="http://schemas.microsoft.com/office/drawing/2014/main" id="{1D2F5FBE-3697-F14C-ACB5-249A9ECD6656}"/>
              </a:ext>
            </a:extLst>
          </p:cNvPr>
          <p:cNvCxnSpPr>
            <a:cxnSpLocks/>
          </p:cNvCxnSpPr>
          <p:nvPr/>
        </p:nvCxnSpPr>
        <p:spPr>
          <a:xfrm>
            <a:off x="6654263" y="1423069"/>
            <a:ext cx="0" cy="226340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1A92DD72-4A8F-A948-B95D-7FE0D124E2C4}"/>
              </a:ext>
            </a:extLst>
          </p:cNvPr>
          <p:cNvSpPr txBox="1"/>
          <p:nvPr/>
        </p:nvSpPr>
        <p:spPr>
          <a:xfrm>
            <a:off x="2314872" y="1203653"/>
            <a:ext cx="4258212" cy="369332"/>
          </a:xfrm>
          <a:prstGeom prst="rect">
            <a:avLst/>
          </a:prstGeom>
          <a:solidFill>
            <a:schemeClr val="accent1">
              <a:lumMod val="40000"/>
              <a:lumOff val="6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Seven Proclamations</a:t>
            </a:r>
          </a:p>
        </p:txBody>
      </p:sp>
      <p:cxnSp>
        <p:nvCxnSpPr>
          <p:cNvPr id="14" name="Straight Connector 13">
            <a:extLst>
              <a:ext uri="{FF2B5EF4-FFF2-40B4-BE49-F238E27FC236}">
                <a16:creationId xmlns:a16="http://schemas.microsoft.com/office/drawing/2014/main" id="{FBD02388-0817-7949-B5F0-3FD41889405A}"/>
              </a:ext>
            </a:extLst>
          </p:cNvPr>
          <p:cNvCxnSpPr>
            <a:cxnSpLocks/>
            <a:stCxn id="25" idx="2"/>
          </p:cNvCxnSpPr>
          <p:nvPr/>
        </p:nvCxnSpPr>
        <p:spPr>
          <a:xfrm flipH="1">
            <a:off x="7743889" y="1169462"/>
            <a:ext cx="1" cy="2496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F336D9A8-AC4C-DE4B-8C3E-0B48F5E2A45C}"/>
              </a:ext>
            </a:extLst>
          </p:cNvPr>
          <p:cNvSpPr txBox="1"/>
          <p:nvPr/>
        </p:nvSpPr>
        <p:spPr>
          <a:xfrm>
            <a:off x="2357015" y="3087267"/>
            <a:ext cx="1839495" cy="369332"/>
          </a:xfrm>
          <a:prstGeom prst="rect">
            <a:avLst/>
          </a:prstGeom>
          <a:solidFill>
            <a:srgbClr val="FF0000"/>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Seven Bowls</a:t>
            </a:r>
          </a:p>
        </p:txBody>
      </p:sp>
      <p:cxnSp>
        <p:nvCxnSpPr>
          <p:cNvPr id="33" name="Straight Arrow Connector 32">
            <a:extLst>
              <a:ext uri="{FF2B5EF4-FFF2-40B4-BE49-F238E27FC236}">
                <a16:creationId xmlns:a16="http://schemas.microsoft.com/office/drawing/2014/main" id="{64F96FA8-D546-D940-93C6-FE0B0BC92D2B}"/>
              </a:ext>
            </a:extLst>
          </p:cNvPr>
          <p:cNvCxnSpPr/>
          <p:nvPr/>
        </p:nvCxnSpPr>
        <p:spPr>
          <a:xfrm>
            <a:off x="114239" y="4815673"/>
            <a:ext cx="2066687" cy="24281"/>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4" name="TextBox 33">
            <a:extLst>
              <a:ext uri="{FF2B5EF4-FFF2-40B4-BE49-F238E27FC236}">
                <a16:creationId xmlns:a16="http://schemas.microsoft.com/office/drawing/2014/main" id="{911ED807-0047-B64F-AAF8-35ABC73C8812}"/>
              </a:ext>
            </a:extLst>
          </p:cNvPr>
          <p:cNvSpPr txBox="1"/>
          <p:nvPr/>
        </p:nvSpPr>
        <p:spPr>
          <a:xfrm>
            <a:off x="796795" y="4430378"/>
            <a:ext cx="1152663"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t>1000 </a:t>
            </a:r>
            <a:r>
              <a:rPr lang="en-US" dirty="0" err="1"/>
              <a:t>yrs</a:t>
            </a:r>
            <a:endParaRPr lang="en-US" dirty="0"/>
          </a:p>
        </p:txBody>
      </p:sp>
      <p:cxnSp>
        <p:nvCxnSpPr>
          <p:cNvPr id="9" name="Straight Arrow Connector 8">
            <a:extLst>
              <a:ext uri="{FF2B5EF4-FFF2-40B4-BE49-F238E27FC236}">
                <a16:creationId xmlns:a16="http://schemas.microsoft.com/office/drawing/2014/main" id="{1D26704C-A46E-E346-B562-57B0E86CE311}"/>
              </a:ext>
            </a:extLst>
          </p:cNvPr>
          <p:cNvCxnSpPr>
            <a:cxnSpLocks/>
          </p:cNvCxnSpPr>
          <p:nvPr/>
        </p:nvCxnSpPr>
        <p:spPr>
          <a:xfrm flipH="1">
            <a:off x="4613029" y="2678987"/>
            <a:ext cx="2193333" cy="28542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539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3788"/>
            <a:ext cx="8229600" cy="969211"/>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en-US" dirty="0"/>
              <a:t>The Entire Timeline</a:t>
            </a:r>
          </a:p>
        </p:txBody>
      </p:sp>
      <p:sp>
        <p:nvSpPr>
          <p:cNvPr id="3" name="Content Placeholder 2"/>
          <p:cNvSpPr>
            <a:spLocks noGrp="1"/>
          </p:cNvSpPr>
          <p:nvPr>
            <p:ph idx="1"/>
          </p:nvPr>
        </p:nvSpPr>
        <p:spPr>
          <a:xfrm>
            <a:off x="457200" y="3970422"/>
            <a:ext cx="8229600" cy="2385929"/>
          </a:xfrm>
        </p:spPr>
        <p:txBody>
          <a:bodyPr>
            <a:normAutofit fontScale="47500" lnSpcReduction="20000"/>
          </a:bodyPr>
          <a:lstStyle/>
          <a:p>
            <a:pPr marL="0" indent="0">
              <a:buNone/>
            </a:pPr>
            <a:endParaRPr lang="en-US" dirty="0"/>
          </a:p>
          <a:p>
            <a:r>
              <a:rPr lang="en-US" sz="7400" dirty="0"/>
              <a:t>The 6,000-year time period will be followed immediately by the 1,000 year reign.</a:t>
            </a:r>
          </a:p>
          <a:p>
            <a:r>
              <a:rPr lang="en-US" sz="7400" dirty="0"/>
              <a:t>These two periods are separated by the return of our Lord </a:t>
            </a:r>
            <a:r>
              <a:rPr lang="en-US" sz="7400" dirty="0" err="1"/>
              <a:t>Yeshua</a:t>
            </a:r>
            <a:r>
              <a:rPr lang="en-US" sz="7400" dirty="0"/>
              <a:t> (Rev 19:11)</a:t>
            </a:r>
          </a:p>
          <a:p>
            <a:pPr marL="0" indent="0">
              <a:buNone/>
            </a:pPr>
            <a:endParaRPr lang="en-US" dirty="0"/>
          </a:p>
        </p:txBody>
      </p:sp>
      <p:sp>
        <p:nvSpPr>
          <p:cNvPr id="4" name="Slide Number Placeholder 3"/>
          <p:cNvSpPr>
            <a:spLocks noGrp="1"/>
          </p:cNvSpPr>
          <p:nvPr>
            <p:ph type="sldNum" sz="quarter" idx="12"/>
          </p:nvPr>
        </p:nvSpPr>
        <p:spPr/>
        <p:txBody>
          <a:bodyPr/>
          <a:lstStyle/>
          <a:p>
            <a:fld id="{E788FD77-F615-9446-84F7-46DF73310CF2}" type="slidenum">
              <a:rPr lang="en-US" smtClean="0"/>
              <a:t>16</a:t>
            </a:fld>
            <a:endParaRPr lang="en-US"/>
          </a:p>
        </p:txBody>
      </p:sp>
      <p:sp>
        <p:nvSpPr>
          <p:cNvPr id="5" name="TextBox 4"/>
          <p:cNvSpPr txBox="1"/>
          <p:nvPr/>
        </p:nvSpPr>
        <p:spPr>
          <a:xfrm>
            <a:off x="457201" y="3555986"/>
            <a:ext cx="7924800" cy="36933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dirty="0"/>
              <a:t>7 Letters</a:t>
            </a:r>
          </a:p>
        </p:txBody>
      </p:sp>
      <p:sp>
        <p:nvSpPr>
          <p:cNvPr id="6" name="TextBox 5"/>
          <p:cNvSpPr txBox="1"/>
          <p:nvPr/>
        </p:nvSpPr>
        <p:spPr>
          <a:xfrm>
            <a:off x="464929" y="3088089"/>
            <a:ext cx="7850230" cy="36933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US" dirty="0"/>
              <a:t>7 Evil kingdoms</a:t>
            </a:r>
          </a:p>
        </p:txBody>
      </p:sp>
      <p:sp>
        <p:nvSpPr>
          <p:cNvPr id="7" name="TextBox 6"/>
          <p:cNvSpPr txBox="1"/>
          <p:nvPr/>
        </p:nvSpPr>
        <p:spPr>
          <a:xfrm>
            <a:off x="2612228" y="2572953"/>
            <a:ext cx="4009954"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dirty="0"/>
              <a:t>7 Seals</a:t>
            </a:r>
          </a:p>
        </p:txBody>
      </p:sp>
      <p:sp>
        <p:nvSpPr>
          <p:cNvPr id="8" name="TextBox 7"/>
          <p:cNvSpPr txBox="1"/>
          <p:nvPr/>
        </p:nvSpPr>
        <p:spPr>
          <a:xfrm>
            <a:off x="2612228" y="2120424"/>
            <a:ext cx="1574762"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dirty="0"/>
              <a:t>7 Trumpets</a:t>
            </a:r>
          </a:p>
        </p:txBody>
      </p:sp>
      <p:cxnSp>
        <p:nvCxnSpPr>
          <p:cNvPr id="16" name="Straight Arrow Connector 15"/>
          <p:cNvCxnSpPr/>
          <p:nvPr/>
        </p:nvCxnSpPr>
        <p:spPr>
          <a:xfrm flipV="1">
            <a:off x="2508488" y="1311452"/>
            <a:ext cx="0" cy="1617943"/>
          </a:xfrm>
          <a:prstGeom prst="straightConnector1">
            <a:avLst/>
          </a:prstGeom>
          <a:ln w="57150" cmpd="sng">
            <a:solidFill>
              <a:srgbClr val="953735"/>
            </a:solidFill>
            <a:tailEnd type="arrow"/>
          </a:ln>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1310918" y="1308546"/>
            <a:ext cx="994647" cy="64633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dirty="0" err="1"/>
              <a:t>Yeshua</a:t>
            </a:r>
            <a:r>
              <a:rPr lang="en-US" dirty="0"/>
              <a:t> Returns</a:t>
            </a:r>
          </a:p>
        </p:txBody>
      </p:sp>
      <p:cxnSp>
        <p:nvCxnSpPr>
          <p:cNvPr id="12" name="Straight Arrow Connector 11"/>
          <p:cNvCxnSpPr>
            <a:cxnSpLocks/>
          </p:cNvCxnSpPr>
          <p:nvPr/>
        </p:nvCxnSpPr>
        <p:spPr>
          <a:xfrm>
            <a:off x="1809384" y="2004886"/>
            <a:ext cx="0" cy="1136133"/>
          </a:xfrm>
          <a:prstGeom prst="straightConnector1">
            <a:avLst/>
          </a:prstGeom>
          <a:ln w="57150" cmpd="sng">
            <a:solidFill>
              <a:schemeClr val="accent2">
                <a:lumMod val="75000"/>
              </a:schemeClr>
            </a:solidFill>
            <a:prstDash val="lgDash"/>
            <a:tailEnd type="arrow"/>
          </a:ln>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8EDC65EB-6911-AE48-A9AB-9594543583CC}"/>
              </a:ext>
            </a:extLst>
          </p:cNvPr>
          <p:cNvSpPr txBox="1"/>
          <p:nvPr/>
        </p:nvSpPr>
        <p:spPr>
          <a:xfrm>
            <a:off x="464928" y="2608909"/>
            <a:ext cx="1248203" cy="369332"/>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algn="ctr"/>
            <a:r>
              <a:rPr lang="en-US" dirty="0"/>
              <a:t>1000 </a:t>
            </a:r>
            <a:r>
              <a:rPr lang="en-US" dirty="0" err="1"/>
              <a:t>yrs</a:t>
            </a:r>
            <a:endParaRPr lang="en-US" dirty="0"/>
          </a:p>
        </p:txBody>
      </p:sp>
    </p:spTree>
    <p:extLst>
      <p:ext uri="{BB962C8B-B14F-4D97-AF65-F5344CB8AC3E}">
        <p14:creationId xmlns:p14="http://schemas.microsoft.com/office/powerpoint/2010/main" val="3185144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117165"/>
          </a:xfrm>
        </p:spPr>
        <p:txBody>
          <a:bodyPr/>
          <a:lstStyle/>
          <a:p>
            <a:r>
              <a:rPr lang="en-US" b="1" dirty="0"/>
              <a:t>The Real Main Plot</a:t>
            </a:r>
          </a:p>
        </p:txBody>
      </p:sp>
      <p:sp>
        <p:nvSpPr>
          <p:cNvPr id="3" name="Content Placeholder 2"/>
          <p:cNvSpPr>
            <a:spLocks noGrp="1"/>
          </p:cNvSpPr>
          <p:nvPr>
            <p:ph sz="half" idx="1"/>
          </p:nvPr>
        </p:nvSpPr>
        <p:spPr>
          <a:xfrm>
            <a:off x="457199" y="1600200"/>
            <a:ext cx="7945656" cy="4913616"/>
          </a:xfrm>
        </p:spPr>
        <p:txBody>
          <a:bodyPr>
            <a:normAutofit fontScale="92500" lnSpcReduction="10000"/>
          </a:bodyPr>
          <a:lstStyle/>
          <a:p>
            <a:r>
              <a:rPr lang="en-US" dirty="0"/>
              <a:t>Two Brides, Two Destinies</a:t>
            </a:r>
          </a:p>
          <a:p>
            <a:r>
              <a:rPr lang="en-US" dirty="0"/>
              <a:t>Rev 1 – God described Himself as the First and the Last, the Creator and also the Messiah who died but lives again.</a:t>
            </a:r>
          </a:p>
          <a:p>
            <a:r>
              <a:rPr lang="en-US" dirty="0"/>
              <a:t>Chapters 4 &amp; 5, focused on the throne of God and the Messiah</a:t>
            </a:r>
          </a:p>
          <a:p>
            <a:r>
              <a:rPr lang="en-US" dirty="0"/>
              <a:t>Chapter 7 – God’s groomsmen, the 144,000</a:t>
            </a:r>
          </a:p>
          <a:p>
            <a:r>
              <a:rPr lang="en-US" dirty="0"/>
              <a:t>The thunder Chapters itself were one and the same – Chapter 10, 19-22</a:t>
            </a:r>
          </a:p>
          <a:p>
            <a:r>
              <a:rPr lang="en-US" dirty="0"/>
              <a:t>At this climax, </a:t>
            </a:r>
            <a:r>
              <a:rPr lang="en-US" dirty="0" err="1"/>
              <a:t>Yeshua</a:t>
            </a:r>
            <a:r>
              <a:rPr lang="en-US" dirty="0"/>
              <a:t> read the </a:t>
            </a:r>
            <a:r>
              <a:rPr lang="en-US" dirty="0" err="1"/>
              <a:t>ketubah</a:t>
            </a:r>
            <a:r>
              <a:rPr lang="en-US" dirty="0"/>
              <a:t> (thundered forth). God reveals to us His principles for holy living also the marriage obligations</a:t>
            </a:r>
          </a:p>
          <a:p>
            <a:endParaRPr lang="en-US" dirty="0"/>
          </a:p>
        </p:txBody>
      </p:sp>
      <p:sp>
        <p:nvSpPr>
          <p:cNvPr id="4" name="Slide Number Placeholder 3"/>
          <p:cNvSpPr>
            <a:spLocks noGrp="1"/>
          </p:cNvSpPr>
          <p:nvPr>
            <p:ph type="sldNum" sz="quarter" idx="12"/>
          </p:nvPr>
        </p:nvSpPr>
        <p:spPr/>
        <p:txBody>
          <a:bodyPr/>
          <a:lstStyle/>
          <a:p>
            <a:fld id="{4883518B-46CF-6442-A573-7AD07507C82A}" type="slidenum">
              <a:rPr lang="en-US" smtClean="0"/>
              <a:t>17</a:t>
            </a:fld>
            <a:endParaRPr lang="en-US"/>
          </a:p>
        </p:txBody>
      </p:sp>
    </p:spTree>
    <p:extLst>
      <p:ext uri="{BB962C8B-B14F-4D97-AF65-F5344CB8AC3E}">
        <p14:creationId xmlns:p14="http://schemas.microsoft.com/office/powerpoint/2010/main" val="1565726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435059"/>
            <a:ext cx="8229600" cy="1143000"/>
          </a:xfrm>
        </p:spPr>
        <p:style>
          <a:lnRef idx="2">
            <a:schemeClr val="dk1"/>
          </a:lnRef>
          <a:fillRef idx="1">
            <a:schemeClr val="lt1"/>
          </a:fillRef>
          <a:effectRef idx="0">
            <a:schemeClr val="dk1"/>
          </a:effectRef>
          <a:fontRef idx="minor">
            <a:schemeClr val="dk1"/>
          </a:fontRef>
        </p:style>
        <p:txBody>
          <a:bodyPr/>
          <a:lstStyle/>
          <a:p>
            <a:r>
              <a:rPr lang="en-US" b="1" dirty="0"/>
              <a:t>The Curses - Sub Plot</a:t>
            </a:r>
          </a:p>
        </p:txBody>
      </p:sp>
      <p:sp>
        <p:nvSpPr>
          <p:cNvPr id="6" name="Content Placeholder 5"/>
          <p:cNvSpPr>
            <a:spLocks noGrp="1"/>
          </p:cNvSpPr>
          <p:nvPr>
            <p:ph sz="half" idx="1"/>
          </p:nvPr>
        </p:nvSpPr>
        <p:spPr>
          <a:xfrm>
            <a:off x="457200" y="2079216"/>
            <a:ext cx="3546909" cy="3643489"/>
          </a:xfrm>
        </p:spPr>
        <p:style>
          <a:lnRef idx="2">
            <a:schemeClr val="dk1"/>
          </a:lnRef>
          <a:fillRef idx="1">
            <a:schemeClr val="lt1"/>
          </a:fillRef>
          <a:effectRef idx="0">
            <a:schemeClr val="dk1"/>
          </a:effectRef>
          <a:fontRef idx="minor">
            <a:schemeClr val="dk1"/>
          </a:fontRef>
        </p:style>
        <p:txBody>
          <a:bodyPr/>
          <a:lstStyle/>
          <a:p>
            <a:r>
              <a:rPr lang="en-US" dirty="0"/>
              <a:t>Chapters 2 &amp; 3</a:t>
            </a:r>
          </a:p>
          <a:p>
            <a:r>
              <a:rPr lang="en-US" dirty="0"/>
              <a:t>Chapters 6 &amp; 8</a:t>
            </a:r>
          </a:p>
          <a:p>
            <a:r>
              <a:rPr lang="en-US" dirty="0"/>
              <a:t>Chapters 8,9, 11</a:t>
            </a:r>
          </a:p>
          <a:p>
            <a:r>
              <a:rPr lang="en-US" dirty="0"/>
              <a:t>Chapters 16</a:t>
            </a:r>
          </a:p>
        </p:txBody>
      </p:sp>
      <p:sp>
        <p:nvSpPr>
          <p:cNvPr id="7" name="Content Placeholder 6"/>
          <p:cNvSpPr>
            <a:spLocks noGrp="1"/>
          </p:cNvSpPr>
          <p:nvPr>
            <p:ph sz="half" idx="2"/>
          </p:nvPr>
        </p:nvSpPr>
        <p:spPr>
          <a:xfrm>
            <a:off x="4364308" y="2079217"/>
            <a:ext cx="4151042" cy="3643488"/>
          </a:xfrm>
        </p:spPr>
        <p:style>
          <a:lnRef idx="2">
            <a:schemeClr val="dk1"/>
          </a:lnRef>
          <a:fillRef idx="1">
            <a:schemeClr val="lt1"/>
          </a:fillRef>
          <a:effectRef idx="0">
            <a:schemeClr val="dk1"/>
          </a:effectRef>
          <a:fontRef idx="minor">
            <a:schemeClr val="dk1"/>
          </a:fontRef>
        </p:style>
        <p:txBody>
          <a:bodyPr/>
          <a:lstStyle/>
          <a:p>
            <a:r>
              <a:rPr lang="en-US" dirty="0"/>
              <a:t>Chapter 13</a:t>
            </a:r>
          </a:p>
          <a:p>
            <a:r>
              <a:rPr lang="en-US" dirty="0"/>
              <a:t>Chapter 14:6-20</a:t>
            </a:r>
          </a:p>
        </p:txBody>
      </p:sp>
      <p:sp>
        <p:nvSpPr>
          <p:cNvPr id="8" name="Slide Number Placeholder 7"/>
          <p:cNvSpPr>
            <a:spLocks noGrp="1"/>
          </p:cNvSpPr>
          <p:nvPr>
            <p:ph type="sldNum" sz="quarter" idx="12"/>
          </p:nvPr>
        </p:nvSpPr>
        <p:spPr/>
        <p:txBody>
          <a:bodyPr/>
          <a:lstStyle/>
          <a:p>
            <a:fld id="{E788FD77-F615-9446-84F7-46DF73310CF2}" type="slidenum">
              <a:rPr lang="en-US" smtClean="0"/>
              <a:t>18</a:t>
            </a:fld>
            <a:endParaRPr lang="en-US"/>
          </a:p>
        </p:txBody>
      </p:sp>
    </p:spTree>
    <p:extLst>
      <p:ext uri="{BB962C8B-B14F-4D97-AF65-F5344CB8AC3E}">
        <p14:creationId xmlns:p14="http://schemas.microsoft.com/office/powerpoint/2010/main" val="1922357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enorah1001.jpg"/>
          <p:cNvPicPr>
            <a:picLocks noChangeAspect="1"/>
          </p:cNvPicPr>
          <p:nvPr/>
        </p:nvPicPr>
        <p:blipFill>
          <a:blip r:embed="rId2"/>
          <a:stretch>
            <a:fillRect/>
          </a:stretch>
        </p:blipFill>
        <p:spPr>
          <a:xfrm>
            <a:off x="467746" y="697186"/>
            <a:ext cx="8094900" cy="4985251"/>
          </a:xfrm>
          <a:prstGeom prst="rect">
            <a:avLst/>
          </a:prstGeom>
        </p:spPr>
      </p:pic>
      <p:sp>
        <p:nvSpPr>
          <p:cNvPr id="2" name="TextBox 1"/>
          <p:cNvSpPr txBox="1"/>
          <p:nvPr/>
        </p:nvSpPr>
        <p:spPr>
          <a:xfrm>
            <a:off x="1339994" y="1130135"/>
            <a:ext cx="1130255" cy="369332"/>
          </a:xfrm>
          <a:prstGeom prst="rect">
            <a:avLst/>
          </a:prstGeom>
          <a:solidFill>
            <a:schemeClr val="bg1"/>
          </a:solidFill>
        </p:spPr>
        <p:txBody>
          <a:bodyPr wrap="square" rtlCol="0">
            <a:spAutoFit/>
          </a:bodyPr>
          <a:lstStyle/>
          <a:p>
            <a:endParaRPr lang="en-US" dirty="0"/>
          </a:p>
        </p:txBody>
      </p:sp>
      <p:sp>
        <p:nvSpPr>
          <p:cNvPr id="3" name="TextBox 2"/>
          <p:cNvSpPr txBox="1"/>
          <p:nvPr/>
        </p:nvSpPr>
        <p:spPr>
          <a:xfrm>
            <a:off x="501041" y="5242900"/>
            <a:ext cx="8028310" cy="369332"/>
          </a:xfrm>
          <a:prstGeom prst="rect">
            <a:avLst/>
          </a:prstGeom>
          <a:solidFill>
            <a:srgbClr val="FFFFFF"/>
          </a:solidFill>
        </p:spPr>
        <p:txBody>
          <a:bodyPr wrap="square" rtlCol="0">
            <a:spAutoFit/>
          </a:bodyPr>
          <a:lstStyle/>
          <a:p>
            <a:endParaRPr lang="en-US" dirty="0"/>
          </a:p>
        </p:txBody>
      </p:sp>
      <p:sp>
        <p:nvSpPr>
          <p:cNvPr id="4" name="TextBox 3"/>
          <p:cNvSpPr txBox="1"/>
          <p:nvPr/>
        </p:nvSpPr>
        <p:spPr>
          <a:xfrm>
            <a:off x="7695014" y="1140657"/>
            <a:ext cx="1032423" cy="369332"/>
          </a:xfrm>
          <a:prstGeom prst="rect">
            <a:avLst/>
          </a:prstGeom>
          <a:solidFill>
            <a:srgbClr val="00B0F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t>Ephesus</a:t>
            </a:r>
          </a:p>
        </p:txBody>
      </p:sp>
      <p:sp>
        <p:nvSpPr>
          <p:cNvPr id="9" name="TextBox 8"/>
          <p:cNvSpPr txBox="1"/>
          <p:nvPr/>
        </p:nvSpPr>
        <p:spPr>
          <a:xfrm>
            <a:off x="3927687" y="609426"/>
            <a:ext cx="1177787" cy="369332"/>
          </a:xfrm>
          <a:prstGeom prst="rect">
            <a:avLst/>
          </a:prstGeom>
          <a:solidFill>
            <a:schemeClr val="tx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   </a:t>
            </a:r>
            <a:r>
              <a:rPr lang="en-US" b="1" dirty="0">
                <a:solidFill>
                  <a:schemeClr val="bg1"/>
                </a:solidFill>
              </a:rPr>
              <a:t>Thyatira</a:t>
            </a:r>
          </a:p>
        </p:txBody>
      </p:sp>
      <p:sp>
        <p:nvSpPr>
          <p:cNvPr id="10" name="TextBox 9"/>
          <p:cNvSpPr txBox="1"/>
          <p:nvPr/>
        </p:nvSpPr>
        <p:spPr>
          <a:xfrm>
            <a:off x="2377032" y="1122918"/>
            <a:ext cx="1782774" cy="369332"/>
          </a:xfrm>
          <a:prstGeom prst="rect">
            <a:avLst/>
          </a:prstGeom>
          <a:solidFill>
            <a:schemeClr val="bg1"/>
          </a:solidFill>
        </p:spPr>
        <p:txBody>
          <a:bodyPr wrap="square" rtlCol="0">
            <a:spAutoFit/>
          </a:bodyPr>
          <a:lstStyle/>
          <a:p>
            <a:endParaRPr lang="en-US" dirty="0"/>
          </a:p>
        </p:txBody>
      </p:sp>
      <p:sp>
        <p:nvSpPr>
          <p:cNvPr id="6" name="TextBox 5"/>
          <p:cNvSpPr txBox="1"/>
          <p:nvPr/>
        </p:nvSpPr>
        <p:spPr>
          <a:xfrm>
            <a:off x="3127383" y="1648522"/>
            <a:ext cx="1032423" cy="369332"/>
          </a:xfrm>
          <a:prstGeom prst="rect">
            <a:avLst/>
          </a:prstGeom>
          <a:solidFill>
            <a:schemeClr val="bg2">
              <a:lumMod val="7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   </a:t>
            </a:r>
            <a:r>
              <a:rPr lang="en-US" b="1" dirty="0"/>
              <a:t>Sardis</a:t>
            </a:r>
          </a:p>
        </p:txBody>
      </p:sp>
      <p:sp>
        <p:nvSpPr>
          <p:cNvPr id="12" name="TextBox 11"/>
          <p:cNvSpPr txBox="1"/>
          <p:nvPr/>
        </p:nvSpPr>
        <p:spPr>
          <a:xfrm>
            <a:off x="1674215" y="1147874"/>
            <a:ext cx="1439126" cy="369332"/>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t>Philadelphia</a:t>
            </a:r>
          </a:p>
        </p:txBody>
      </p:sp>
      <p:sp>
        <p:nvSpPr>
          <p:cNvPr id="13" name="TextBox 12"/>
          <p:cNvSpPr txBox="1"/>
          <p:nvPr/>
        </p:nvSpPr>
        <p:spPr>
          <a:xfrm>
            <a:off x="317579" y="1152750"/>
            <a:ext cx="1236047" cy="369332"/>
          </a:xfrm>
          <a:prstGeom prst="rect">
            <a:avLst/>
          </a:prstGeom>
          <a:solidFill>
            <a:srgbClr val="00B0F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err="1"/>
              <a:t>Laodiceans</a:t>
            </a:r>
            <a:endParaRPr lang="en-US" b="1" dirty="0"/>
          </a:p>
        </p:txBody>
      </p:sp>
      <p:sp>
        <p:nvSpPr>
          <p:cNvPr id="7" name="TextBox 6"/>
          <p:cNvSpPr txBox="1"/>
          <p:nvPr/>
        </p:nvSpPr>
        <p:spPr>
          <a:xfrm>
            <a:off x="6421413" y="1140657"/>
            <a:ext cx="1032423" cy="369332"/>
          </a:xfrm>
          <a:prstGeom prst="rect">
            <a:avLst/>
          </a:prstGeom>
          <a:solidFill>
            <a:srgbClr val="FFC000"/>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t>Smyrna</a:t>
            </a:r>
          </a:p>
        </p:txBody>
      </p:sp>
      <p:sp>
        <p:nvSpPr>
          <p:cNvPr id="8" name="TextBox 7"/>
          <p:cNvSpPr txBox="1"/>
          <p:nvPr/>
        </p:nvSpPr>
        <p:spPr>
          <a:xfrm>
            <a:off x="4924707" y="1658366"/>
            <a:ext cx="1177787" cy="369332"/>
          </a:xfrm>
          <a:prstGeom prst="rect">
            <a:avLst/>
          </a:prstGeom>
          <a:solidFill>
            <a:schemeClr val="bg2">
              <a:lumMod val="75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err="1"/>
              <a:t>Pergamos</a:t>
            </a:r>
            <a:endParaRPr lang="en-US" b="1" dirty="0"/>
          </a:p>
        </p:txBody>
      </p:sp>
      <p:sp>
        <p:nvSpPr>
          <p:cNvPr id="11" name="Left Arrow 10">
            <a:extLst>
              <a:ext uri="{FF2B5EF4-FFF2-40B4-BE49-F238E27FC236}">
                <a16:creationId xmlns:a16="http://schemas.microsoft.com/office/drawing/2014/main" id="{DD902AD3-33C6-E246-B5C2-17360CB04424}"/>
              </a:ext>
            </a:extLst>
          </p:cNvPr>
          <p:cNvSpPr/>
          <p:nvPr/>
        </p:nvSpPr>
        <p:spPr>
          <a:xfrm>
            <a:off x="2773023" y="5014761"/>
            <a:ext cx="3675903" cy="13764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159806" y="5497771"/>
            <a:ext cx="851528" cy="369332"/>
          </a:xfrm>
          <a:prstGeom prst="rect">
            <a:avLst/>
          </a:prstGeom>
          <a:solidFill>
            <a:schemeClr val="bg2">
              <a:lumMod val="75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b="1" dirty="0"/>
              <a:t>Time</a:t>
            </a:r>
          </a:p>
        </p:txBody>
      </p:sp>
    </p:spTree>
    <p:extLst>
      <p:ext uri="{BB962C8B-B14F-4D97-AF65-F5344CB8AC3E}">
        <p14:creationId xmlns:p14="http://schemas.microsoft.com/office/powerpoint/2010/main" val="603533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72786"/>
          </a:xfrm>
        </p:spPr>
        <p:txBody>
          <a:bodyPr/>
          <a:lstStyle/>
          <a:p>
            <a:r>
              <a:rPr lang="en-US" b="1" dirty="0"/>
              <a:t>Seven Letters</a:t>
            </a:r>
          </a:p>
        </p:txBody>
      </p:sp>
      <p:sp>
        <p:nvSpPr>
          <p:cNvPr id="3" name="Content Placeholder 2"/>
          <p:cNvSpPr>
            <a:spLocks noGrp="1"/>
          </p:cNvSpPr>
          <p:nvPr>
            <p:ph idx="1"/>
          </p:nvPr>
        </p:nvSpPr>
        <p:spPr>
          <a:xfrm>
            <a:off x="628650" y="1337913"/>
            <a:ext cx="7886700" cy="4351338"/>
          </a:xfrm>
        </p:spPr>
        <p:txBody>
          <a:bodyPr>
            <a:normAutofit fontScale="85000" lnSpcReduction="20000"/>
          </a:bodyPr>
          <a:lstStyle/>
          <a:p>
            <a:r>
              <a:rPr lang="en-US" dirty="0"/>
              <a:t>3 separate groupings</a:t>
            </a:r>
          </a:p>
          <a:p>
            <a:pPr lvl="1"/>
            <a:r>
              <a:rPr lang="en-US" dirty="0"/>
              <a:t>Before Christ</a:t>
            </a:r>
          </a:p>
          <a:p>
            <a:pPr lvl="1"/>
            <a:r>
              <a:rPr lang="en-US" dirty="0"/>
              <a:t>After Christ</a:t>
            </a:r>
          </a:p>
          <a:p>
            <a:pPr lvl="1"/>
            <a:r>
              <a:rPr lang="en-US" dirty="0"/>
              <a:t>Millennium Rule and Reign</a:t>
            </a:r>
          </a:p>
          <a:p>
            <a:r>
              <a:rPr lang="en-US" dirty="0"/>
              <a:t>Before Christ</a:t>
            </a:r>
          </a:p>
          <a:p>
            <a:pPr lvl="1"/>
            <a:r>
              <a:rPr lang="en-US" dirty="0"/>
              <a:t>Ephesus – loveless church</a:t>
            </a:r>
          </a:p>
          <a:p>
            <a:pPr lvl="1"/>
            <a:r>
              <a:rPr lang="en-US" dirty="0"/>
              <a:t>Smyrna – persecuted church</a:t>
            </a:r>
          </a:p>
          <a:p>
            <a:pPr lvl="1"/>
            <a:r>
              <a:rPr lang="en-US" dirty="0"/>
              <a:t>Pergamos – compromising church</a:t>
            </a:r>
          </a:p>
          <a:p>
            <a:r>
              <a:rPr lang="en-US" dirty="0"/>
              <a:t>After Christ</a:t>
            </a:r>
          </a:p>
          <a:p>
            <a:pPr lvl="1"/>
            <a:r>
              <a:rPr lang="en-US" dirty="0"/>
              <a:t>Thyatira – corrupt church</a:t>
            </a:r>
          </a:p>
          <a:p>
            <a:pPr lvl="1"/>
            <a:r>
              <a:rPr lang="en-US" dirty="0"/>
              <a:t>Sardis – dead church</a:t>
            </a:r>
          </a:p>
          <a:p>
            <a:pPr lvl="1"/>
            <a:r>
              <a:rPr lang="en-US" dirty="0"/>
              <a:t>Philadelphia – faithful church</a:t>
            </a:r>
          </a:p>
          <a:p>
            <a:r>
              <a:rPr lang="en-US" dirty="0"/>
              <a:t>Millennium Rule and Reign</a:t>
            </a:r>
          </a:p>
          <a:p>
            <a:pPr lvl="1"/>
            <a:r>
              <a:rPr lang="en-US" dirty="0"/>
              <a:t>Laodiceans - lukewarm church</a:t>
            </a:r>
          </a:p>
        </p:txBody>
      </p:sp>
      <p:sp>
        <p:nvSpPr>
          <p:cNvPr id="4" name="Slide Number Placeholder 3"/>
          <p:cNvSpPr>
            <a:spLocks noGrp="1"/>
          </p:cNvSpPr>
          <p:nvPr>
            <p:ph type="sldNum" sz="quarter" idx="12"/>
          </p:nvPr>
        </p:nvSpPr>
        <p:spPr/>
        <p:txBody>
          <a:bodyPr/>
          <a:lstStyle/>
          <a:p>
            <a:fld id="{D69C253A-8CBE-CE44-ACCE-C6BA804FA129}" type="slidenum">
              <a:rPr lang="en-US" smtClean="0"/>
              <a:t>3</a:t>
            </a:fld>
            <a:endParaRPr lang="en-US"/>
          </a:p>
        </p:txBody>
      </p:sp>
    </p:spTree>
    <p:extLst>
      <p:ext uri="{BB962C8B-B14F-4D97-AF65-F5344CB8AC3E}">
        <p14:creationId xmlns:p14="http://schemas.microsoft.com/office/powerpoint/2010/main" val="26052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Seven Seals</a:t>
            </a:r>
          </a:p>
        </p:txBody>
      </p:sp>
      <p:sp>
        <p:nvSpPr>
          <p:cNvPr id="3" name="Content Placeholder 2"/>
          <p:cNvSpPr>
            <a:spLocks noGrp="1"/>
          </p:cNvSpPr>
          <p:nvPr>
            <p:ph sz="half" idx="2"/>
          </p:nvPr>
        </p:nvSpPr>
        <p:spPr>
          <a:xfrm>
            <a:off x="629841" y="1690689"/>
            <a:ext cx="3868340" cy="3684588"/>
          </a:xfrm>
        </p:spPr>
        <p:txBody>
          <a:bodyPr>
            <a:normAutofit/>
          </a:bodyPr>
          <a:lstStyle/>
          <a:p>
            <a:r>
              <a:rPr lang="en-US" dirty="0"/>
              <a:t>First Seal</a:t>
            </a:r>
          </a:p>
          <a:p>
            <a:pPr lvl="1"/>
            <a:r>
              <a:rPr lang="en-US" dirty="0"/>
              <a:t>Birth of Islam</a:t>
            </a:r>
          </a:p>
          <a:p>
            <a:r>
              <a:rPr lang="en-US" dirty="0"/>
              <a:t>Second Seal</a:t>
            </a:r>
          </a:p>
          <a:p>
            <a:pPr lvl="1"/>
            <a:r>
              <a:rPr lang="en-US" dirty="0"/>
              <a:t>Psalm 83 War</a:t>
            </a:r>
          </a:p>
          <a:p>
            <a:r>
              <a:rPr lang="en-US" dirty="0"/>
              <a:t>Third Seal</a:t>
            </a:r>
          </a:p>
          <a:p>
            <a:pPr lvl="1"/>
            <a:r>
              <a:rPr lang="en-US" dirty="0"/>
              <a:t>Famine and Inflation</a:t>
            </a:r>
          </a:p>
          <a:p>
            <a:r>
              <a:rPr lang="en-US" dirty="0"/>
              <a:t>Fourth Seal</a:t>
            </a:r>
          </a:p>
          <a:p>
            <a:pPr lvl="1"/>
            <a:r>
              <a:rPr lang="en-US" dirty="0"/>
              <a:t>Ezekiel 38/39 War</a:t>
            </a:r>
          </a:p>
          <a:p>
            <a:pPr lvl="1"/>
            <a:endParaRPr lang="en-US" dirty="0"/>
          </a:p>
          <a:p>
            <a:pPr lvl="1"/>
            <a:endParaRPr lang="en-US" dirty="0"/>
          </a:p>
        </p:txBody>
      </p:sp>
      <p:sp>
        <p:nvSpPr>
          <p:cNvPr id="7" name="Content Placeholder 6"/>
          <p:cNvSpPr>
            <a:spLocks noGrp="1"/>
          </p:cNvSpPr>
          <p:nvPr>
            <p:ph sz="quarter" idx="4"/>
          </p:nvPr>
        </p:nvSpPr>
        <p:spPr>
          <a:xfrm>
            <a:off x="4627959" y="1690689"/>
            <a:ext cx="3887391" cy="3684588"/>
          </a:xfrm>
        </p:spPr>
        <p:txBody>
          <a:bodyPr/>
          <a:lstStyle/>
          <a:p>
            <a:r>
              <a:rPr lang="en-US" dirty="0"/>
              <a:t>Fifth Seal</a:t>
            </a:r>
          </a:p>
          <a:p>
            <a:pPr lvl="1"/>
            <a:r>
              <a:rPr lang="en-US" dirty="0"/>
              <a:t>Cries of the Martyrs</a:t>
            </a:r>
          </a:p>
          <a:p>
            <a:r>
              <a:rPr lang="en-US" dirty="0"/>
              <a:t>Six Seal &amp; Seventh Seal</a:t>
            </a:r>
          </a:p>
          <a:p>
            <a:pPr lvl="1"/>
            <a:r>
              <a:rPr lang="en-US" dirty="0"/>
              <a:t>Harvest of the Bride</a:t>
            </a:r>
          </a:p>
          <a:p>
            <a:pPr lvl="1"/>
            <a:r>
              <a:rPr lang="en-US" dirty="0"/>
              <a:t>Return of </a:t>
            </a:r>
            <a:r>
              <a:rPr lang="en-US" dirty="0" err="1"/>
              <a:t>Yeshua</a:t>
            </a:r>
            <a:endParaRPr lang="en-US" dirty="0"/>
          </a:p>
          <a:p>
            <a:endParaRPr lang="en-US" dirty="0"/>
          </a:p>
        </p:txBody>
      </p:sp>
      <p:sp>
        <p:nvSpPr>
          <p:cNvPr id="4" name="Slide Number Placeholder 3"/>
          <p:cNvSpPr>
            <a:spLocks noGrp="1"/>
          </p:cNvSpPr>
          <p:nvPr>
            <p:ph type="sldNum" sz="quarter" idx="12"/>
          </p:nvPr>
        </p:nvSpPr>
        <p:spPr/>
        <p:txBody>
          <a:bodyPr/>
          <a:lstStyle/>
          <a:p>
            <a:fld id="{D69C253A-8CBE-CE44-ACCE-C6BA804FA129}" type="slidenum">
              <a:rPr lang="en-US" smtClean="0"/>
              <a:t>4</a:t>
            </a:fld>
            <a:endParaRPr lang="en-US"/>
          </a:p>
        </p:txBody>
      </p:sp>
    </p:spTree>
    <p:extLst>
      <p:ext uri="{BB962C8B-B14F-4D97-AF65-F5344CB8AC3E}">
        <p14:creationId xmlns:p14="http://schemas.microsoft.com/office/powerpoint/2010/main" val="208166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D69C253A-8CBE-CE44-ACCE-C6BA804FA129}" type="slidenum">
              <a:rPr lang="en-US" smtClean="0"/>
              <a:t>5</a:t>
            </a:fld>
            <a:endParaRPr lang="en-US"/>
          </a:p>
        </p:txBody>
      </p:sp>
      <p:cxnSp>
        <p:nvCxnSpPr>
          <p:cNvPr id="4" name="Straight Arrow Connector 3"/>
          <p:cNvCxnSpPr/>
          <p:nvPr/>
        </p:nvCxnSpPr>
        <p:spPr>
          <a:xfrm>
            <a:off x="695158" y="5146842"/>
            <a:ext cx="7446210" cy="26737"/>
          </a:xfrm>
          <a:prstGeom prst="straightConnector1">
            <a:avLst/>
          </a:prstGeom>
          <a:ln w="28575" cmpd="sng">
            <a:headEnd type="arrow"/>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a:cxnSpLocks/>
          </p:cNvCxnSpPr>
          <p:nvPr/>
        </p:nvCxnSpPr>
        <p:spPr>
          <a:xfrm flipV="1">
            <a:off x="8028534" y="1505261"/>
            <a:ext cx="0" cy="39725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cxnSpLocks/>
          </p:cNvCxnSpPr>
          <p:nvPr/>
        </p:nvCxnSpPr>
        <p:spPr>
          <a:xfrm flipV="1">
            <a:off x="2852825" y="1585288"/>
            <a:ext cx="26737" cy="39442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cxnSpLocks/>
          </p:cNvCxnSpPr>
          <p:nvPr/>
        </p:nvCxnSpPr>
        <p:spPr>
          <a:xfrm flipH="1" flipV="1">
            <a:off x="5514018" y="1585288"/>
            <a:ext cx="19593" cy="398643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cxnSpLocks/>
          </p:cNvCxnSpPr>
          <p:nvPr/>
        </p:nvCxnSpPr>
        <p:spPr>
          <a:xfrm flipH="1" flipV="1">
            <a:off x="6883852" y="1566209"/>
            <a:ext cx="18180" cy="390147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cxnSpLocks/>
          </p:cNvCxnSpPr>
          <p:nvPr/>
        </p:nvCxnSpPr>
        <p:spPr>
          <a:xfrm flipH="1" flipV="1">
            <a:off x="7492542" y="1556996"/>
            <a:ext cx="21419" cy="39725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a:cxnSpLocks/>
          </p:cNvCxnSpPr>
          <p:nvPr/>
        </p:nvCxnSpPr>
        <p:spPr>
          <a:xfrm flipH="1" flipV="1">
            <a:off x="2122910" y="1585288"/>
            <a:ext cx="7019" cy="39287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cxnSpLocks/>
          </p:cNvCxnSpPr>
          <p:nvPr/>
        </p:nvCxnSpPr>
        <p:spPr>
          <a:xfrm flipV="1">
            <a:off x="758423" y="1535243"/>
            <a:ext cx="7853" cy="396263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601583" y="6007768"/>
            <a:ext cx="7539789" cy="26737"/>
          </a:xfrm>
          <a:prstGeom prst="straightConnector1">
            <a:avLst/>
          </a:prstGeom>
          <a:ln w="28575" cmpd="sng">
            <a:headEnd type="arrow"/>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3227137" y="6202947"/>
            <a:ext cx="2564064" cy="369332"/>
          </a:xfrm>
          <a:prstGeom prst="rect">
            <a:avLst/>
          </a:prstGeom>
          <a:solidFill>
            <a:srgbClr val="7030A0"/>
          </a:solidFill>
        </p:spPr>
        <p:style>
          <a:lnRef idx="3">
            <a:schemeClr val="lt1"/>
          </a:lnRef>
          <a:fillRef idx="1">
            <a:schemeClr val="accent4"/>
          </a:fillRef>
          <a:effectRef idx="1">
            <a:schemeClr val="accent4"/>
          </a:effectRef>
          <a:fontRef idx="minor">
            <a:schemeClr val="lt1"/>
          </a:fontRef>
        </p:style>
        <p:txBody>
          <a:bodyPr wrap="square" rtlCol="0">
            <a:spAutoFit/>
          </a:bodyPr>
          <a:lstStyle/>
          <a:p>
            <a:r>
              <a:rPr lang="en-US" dirty="0"/>
              <a:t>7000 years – 7 Letters</a:t>
            </a:r>
          </a:p>
        </p:txBody>
      </p:sp>
      <p:sp>
        <p:nvSpPr>
          <p:cNvPr id="23" name="TextBox 22"/>
          <p:cNvSpPr txBox="1"/>
          <p:nvPr/>
        </p:nvSpPr>
        <p:spPr>
          <a:xfrm>
            <a:off x="7586124" y="1556996"/>
            <a:ext cx="461665" cy="1008343"/>
          </a:xfrm>
          <a:prstGeom prst="rect">
            <a:avLst/>
          </a:prstGeom>
          <a:solidFill>
            <a:schemeClr val="accent1">
              <a:lumMod val="60000"/>
              <a:lumOff val="40000"/>
            </a:schemeClr>
          </a:solidFill>
        </p:spPr>
        <p:style>
          <a:lnRef idx="2">
            <a:schemeClr val="accent2"/>
          </a:lnRef>
          <a:fillRef idx="1">
            <a:schemeClr val="lt1"/>
          </a:fillRef>
          <a:effectRef idx="0">
            <a:schemeClr val="accent2"/>
          </a:effectRef>
          <a:fontRef idx="minor">
            <a:schemeClr val="dk1"/>
          </a:fontRef>
        </p:style>
        <p:txBody>
          <a:bodyPr vert="vert270" wrap="square" rtlCol="0">
            <a:spAutoFit/>
          </a:bodyPr>
          <a:lstStyle/>
          <a:p>
            <a:r>
              <a:rPr lang="en-US" dirty="0"/>
              <a:t>Ephesus</a:t>
            </a:r>
          </a:p>
        </p:txBody>
      </p:sp>
      <p:sp>
        <p:nvSpPr>
          <p:cNvPr id="24" name="TextBox 23"/>
          <p:cNvSpPr txBox="1"/>
          <p:nvPr/>
        </p:nvSpPr>
        <p:spPr>
          <a:xfrm>
            <a:off x="7014865" y="1566209"/>
            <a:ext cx="461665" cy="1006238"/>
          </a:xfrm>
          <a:prstGeom prst="rect">
            <a:avLst/>
          </a:prstGeom>
          <a:solidFill>
            <a:srgbClr val="FF0501"/>
          </a:solidFill>
        </p:spPr>
        <p:style>
          <a:lnRef idx="2">
            <a:schemeClr val="accent2"/>
          </a:lnRef>
          <a:fillRef idx="1">
            <a:schemeClr val="lt1"/>
          </a:fillRef>
          <a:effectRef idx="0">
            <a:schemeClr val="accent2"/>
          </a:effectRef>
          <a:fontRef idx="minor">
            <a:schemeClr val="dk1"/>
          </a:fontRef>
        </p:style>
        <p:txBody>
          <a:bodyPr vert="vert270" wrap="square" rtlCol="0">
            <a:spAutoFit/>
          </a:bodyPr>
          <a:lstStyle/>
          <a:p>
            <a:r>
              <a:rPr lang="en-US" dirty="0"/>
              <a:t> Smyrna</a:t>
            </a:r>
          </a:p>
        </p:txBody>
      </p:sp>
      <p:sp>
        <p:nvSpPr>
          <p:cNvPr id="25" name="TextBox 24"/>
          <p:cNvSpPr txBox="1"/>
          <p:nvPr/>
        </p:nvSpPr>
        <p:spPr>
          <a:xfrm>
            <a:off x="6269459" y="1551436"/>
            <a:ext cx="461665" cy="1122947"/>
          </a:xfrm>
          <a:prstGeom prst="rect">
            <a:avLst/>
          </a:prstGeom>
          <a:solidFill>
            <a:schemeClr val="bg2">
              <a:lumMod val="75000"/>
            </a:schemeClr>
          </a:solidFill>
        </p:spPr>
        <p:style>
          <a:lnRef idx="2">
            <a:schemeClr val="accent2"/>
          </a:lnRef>
          <a:fillRef idx="1">
            <a:schemeClr val="lt1"/>
          </a:fillRef>
          <a:effectRef idx="0">
            <a:schemeClr val="accent2"/>
          </a:effectRef>
          <a:fontRef idx="minor">
            <a:schemeClr val="dk1"/>
          </a:fontRef>
        </p:style>
        <p:txBody>
          <a:bodyPr vert="vert270" wrap="square" rtlCol="0">
            <a:spAutoFit/>
          </a:bodyPr>
          <a:lstStyle/>
          <a:p>
            <a:r>
              <a:rPr lang="en-US" dirty="0"/>
              <a:t> Pergamos</a:t>
            </a:r>
          </a:p>
        </p:txBody>
      </p:sp>
      <p:sp>
        <p:nvSpPr>
          <p:cNvPr id="26" name="TextBox 25"/>
          <p:cNvSpPr txBox="1"/>
          <p:nvPr/>
        </p:nvSpPr>
        <p:spPr>
          <a:xfrm>
            <a:off x="4878577" y="1449500"/>
            <a:ext cx="461665" cy="876604"/>
          </a:xfrm>
          <a:prstGeom prst="rect">
            <a:avLst/>
          </a:prstGeom>
          <a:solidFill>
            <a:schemeClr val="tx2"/>
          </a:solidFill>
        </p:spPr>
        <p:style>
          <a:lnRef idx="2">
            <a:schemeClr val="accent2"/>
          </a:lnRef>
          <a:fillRef idx="1">
            <a:schemeClr val="lt1"/>
          </a:fillRef>
          <a:effectRef idx="0">
            <a:schemeClr val="accent2"/>
          </a:effectRef>
          <a:fontRef idx="minor">
            <a:schemeClr val="dk1"/>
          </a:fontRef>
        </p:style>
        <p:txBody>
          <a:bodyPr vert="vert270" wrap="square" rtlCol="0">
            <a:spAutoFit/>
          </a:bodyPr>
          <a:lstStyle/>
          <a:p>
            <a:r>
              <a:rPr lang="en-US" dirty="0">
                <a:solidFill>
                  <a:schemeClr val="bg1"/>
                </a:solidFill>
              </a:rPr>
              <a:t>Thyatira</a:t>
            </a:r>
          </a:p>
        </p:txBody>
      </p:sp>
      <p:sp>
        <p:nvSpPr>
          <p:cNvPr id="27" name="TextBox 26"/>
          <p:cNvSpPr txBox="1"/>
          <p:nvPr/>
        </p:nvSpPr>
        <p:spPr>
          <a:xfrm>
            <a:off x="2226620" y="1465226"/>
            <a:ext cx="461665" cy="790861"/>
          </a:xfrm>
          <a:prstGeom prst="rect">
            <a:avLst/>
          </a:prstGeom>
          <a:solidFill>
            <a:schemeClr val="tx1"/>
          </a:solidFill>
        </p:spPr>
        <p:style>
          <a:lnRef idx="2">
            <a:schemeClr val="accent2"/>
          </a:lnRef>
          <a:fillRef idx="1">
            <a:schemeClr val="lt1"/>
          </a:fillRef>
          <a:effectRef idx="0">
            <a:schemeClr val="accent2"/>
          </a:effectRef>
          <a:fontRef idx="minor">
            <a:schemeClr val="dk1"/>
          </a:fontRef>
        </p:style>
        <p:txBody>
          <a:bodyPr vert="vert270" wrap="square" rtlCol="0">
            <a:spAutoFit/>
          </a:bodyPr>
          <a:lstStyle/>
          <a:p>
            <a:r>
              <a:rPr lang="en-US" dirty="0"/>
              <a:t> </a:t>
            </a:r>
            <a:r>
              <a:rPr lang="en-US" dirty="0">
                <a:solidFill>
                  <a:schemeClr val="bg1"/>
                </a:solidFill>
              </a:rPr>
              <a:t>Sardis</a:t>
            </a:r>
          </a:p>
        </p:txBody>
      </p:sp>
      <p:sp>
        <p:nvSpPr>
          <p:cNvPr id="28" name="TextBox 27"/>
          <p:cNvSpPr txBox="1"/>
          <p:nvPr/>
        </p:nvSpPr>
        <p:spPr>
          <a:xfrm>
            <a:off x="1429646" y="1449500"/>
            <a:ext cx="461665" cy="1353065"/>
          </a:xfrm>
          <a:prstGeom prst="rect">
            <a:avLst/>
          </a:prstGeom>
          <a:solidFill>
            <a:schemeClr val="accent2">
              <a:lumMod val="60000"/>
              <a:lumOff val="40000"/>
            </a:schemeClr>
          </a:solidFill>
        </p:spPr>
        <p:style>
          <a:lnRef idx="2">
            <a:schemeClr val="accent2"/>
          </a:lnRef>
          <a:fillRef idx="1">
            <a:schemeClr val="lt1"/>
          </a:fillRef>
          <a:effectRef idx="0">
            <a:schemeClr val="accent2"/>
          </a:effectRef>
          <a:fontRef idx="minor">
            <a:schemeClr val="dk1"/>
          </a:fontRef>
        </p:style>
        <p:txBody>
          <a:bodyPr vert="vert270" wrap="square" rtlCol="0">
            <a:spAutoFit/>
          </a:bodyPr>
          <a:lstStyle/>
          <a:p>
            <a:r>
              <a:rPr lang="en-US" dirty="0"/>
              <a:t>Philadelphia</a:t>
            </a:r>
          </a:p>
        </p:txBody>
      </p:sp>
      <p:sp>
        <p:nvSpPr>
          <p:cNvPr id="29" name="TextBox 28"/>
          <p:cNvSpPr txBox="1"/>
          <p:nvPr/>
        </p:nvSpPr>
        <p:spPr>
          <a:xfrm>
            <a:off x="220042" y="1542651"/>
            <a:ext cx="381541" cy="1229894"/>
          </a:xfrm>
          <a:prstGeom prst="rect">
            <a:avLst/>
          </a:prstGeom>
          <a:solidFill>
            <a:schemeClr val="accent1">
              <a:lumMod val="60000"/>
              <a:lumOff val="40000"/>
            </a:schemeClr>
          </a:solidFill>
        </p:spPr>
        <p:style>
          <a:lnRef idx="2">
            <a:schemeClr val="accent2"/>
          </a:lnRef>
          <a:fillRef idx="1">
            <a:schemeClr val="lt1"/>
          </a:fillRef>
          <a:effectRef idx="0">
            <a:schemeClr val="accent2"/>
          </a:effectRef>
          <a:fontRef idx="minor">
            <a:schemeClr val="dk1"/>
          </a:fontRef>
        </p:style>
        <p:txBody>
          <a:bodyPr vert="vert270" wrap="square" rtlCol="0" anchor="t" anchorCtr="0">
            <a:spAutoFit/>
          </a:bodyPr>
          <a:lstStyle/>
          <a:p>
            <a:r>
              <a:rPr lang="en-US" dirty="0" err="1"/>
              <a:t>Laodiceans</a:t>
            </a:r>
            <a:endParaRPr lang="en-US" dirty="0"/>
          </a:p>
        </p:txBody>
      </p:sp>
      <p:sp>
        <p:nvSpPr>
          <p:cNvPr id="32" name="Left Bracket 31"/>
          <p:cNvSpPr/>
          <p:nvPr/>
        </p:nvSpPr>
        <p:spPr>
          <a:xfrm rot="5400000">
            <a:off x="3376066" y="-837156"/>
            <a:ext cx="393072" cy="3930981"/>
          </a:xfrm>
          <a:prstGeom prst="leftBracket">
            <a:avLst/>
          </a:prstGeom>
          <a:ln/>
        </p:spPr>
        <p:style>
          <a:lnRef idx="2">
            <a:schemeClr val="accent1"/>
          </a:lnRef>
          <a:fillRef idx="0">
            <a:schemeClr val="accent1"/>
          </a:fillRef>
          <a:effectRef idx="1">
            <a:schemeClr val="accent1"/>
          </a:effectRef>
          <a:fontRef idx="minor">
            <a:schemeClr val="tx1"/>
          </a:fontRef>
        </p:style>
        <p:txBody>
          <a:bodyPr/>
          <a:lstStyle/>
          <a:p>
            <a:endParaRPr lang="en-US"/>
          </a:p>
        </p:txBody>
      </p:sp>
      <p:sp>
        <p:nvSpPr>
          <p:cNvPr id="34" name="Left Bracket 33"/>
          <p:cNvSpPr/>
          <p:nvPr/>
        </p:nvSpPr>
        <p:spPr>
          <a:xfrm rot="5400000">
            <a:off x="7043020" y="348196"/>
            <a:ext cx="393072" cy="1616466"/>
          </a:xfrm>
          <a:prstGeom prst="leftBracket">
            <a:avLst/>
          </a:prstGeom>
          <a:ln/>
        </p:spPr>
        <p:style>
          <a:lnRef idx="2">
            <a:schemeClr val="accent1"/>
          </a:lnRef>
          <a:fillRef idx="0">
            <a:schemeClr val="accent1"/>
          </a:fillRef>
          <a:effectRef idx="1">
            <a:schemeClr val="accent1"/>
          </a:effectRef>
          <a:fontRef idx="minor">
            <a:schemeClr val="tx1"/>
          </a:fontRef>
        </p:style>
        <p:txBody>
          <a:bodyPr/>
          <a:lstStyle/>
          <a:p>
            <a:endParaRPr lang="en-US"/>
          </a:p>
        </p:txBody>
      </p:sp>
      <p:cxnSp>
        <p:nvCxnSpPr>
          <p:cNvPr id="36" name="Straight Arrow Connector 35"/>
          <p:cNvCxnSpPr>
            <a:cxnSpLocks/>
          </p:cNvCxnSpPr>
          <p:nvPr/>
        </p:nvCxnSpPr>
        <p:spPr>
          <a:xfrm flipH="1" flipV="1">
            <a:off x="2317421" y="4027350"/>
            <a:ext cx="12284" cy="147052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p:nvPr/>
        </p:nvCxnSpPr>
        <p:spPr>
          <a:xfrm flipV="1">
            <a:off x="2688840" y="4170949"/>
            <a:ext cx="0" cy="13368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2" name="Straight Arrow Connector 41"/>
          <p:cNvCxnSpPr/>
          <p:nvPr/>
        </p:nvCxnSpPr>
        <p:spPr>
          <a:xfrm flipV="1">
            <a:off x="3888413" y="4130842"/>
            <a:ext cx="0" cy="13368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p:nvPr/>
        </p:nvCxnSpPr>
        <p:spPr>
          <a:xfrm flipV="1">
            <a:off x="4401760" y="4130842"/>
            <a:ext cx="0" cy="13368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V="1">
            <a:off x="4878577" y="4170949"/>
            <a:ext cx="0" cy="13368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flipV="1">
            <a:off x="5340242" y="4130842"/>
            <a:ext cx="0" cy="133684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cxnSpLocks/>
          </p:cNvCxnSpPr>
          <p:nvPr/>
        </p:nvCxnSpPr>
        <p:spPr>
          <a:xfrm flipH="1" flipV="1">
            <a:off x="1958286" y="3850970"/>
            <a:ext cx="10902" cy="1322609"/>
          </a:xfrm>
          <a:prstGeom prst="straightConnector1">
            <a:avLst/>
          </a:prstGeom>
          <a:ln w="57150" cmpd="sng">
            <a:solidFill>
              <a:srgbClr val="C0504D"/>
            </a:solidFill>
            <a:prstDash val="lgDashDot"/>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1356786" y="3299498"/>
            <a:ext cx="1463821"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a:t>7</a:t>
            </a:r>
            <a:r>
              <a:rPr lang="en-US" baseline="30000" dirty="0"/>
              <a:t>th</a:t>
            </a:r>
            <a:r>
              <a:rPr lang="en-US" dirty="0"/>
              <a:t> &amp; 6</a:t>
            </a:r>
            <a:r>
              <a:rPr lang="en-US" baseline="30000" dirty="0"/>
              <a:t>th</a:t>
            </a:r>
            <a:r>
              <a:rPr lang="en-US" dirty="0"/>
              <a:t> Seals</a:t>
            </a:r>
          </a:p>
        </p:txBody>
      </p:sp>
      <p:sp>
        <p:nvSpPr>
          <p:cNvPr id="49" name="TextBox 48"/>
          <p:cNvSpPr txBox="1"/>
          <p:nvPr/>
        </p:nvSpPr>
        <p:spPr>
          <a:xfrm>
            <a:off x="2360868" y="3761510"/>
            <a:ext cx="862710"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a:t>5</a:t>
            </a:r>
            <a:r>
              <a:rPr lang="en-US" baseline="30000" dirty="0"/>
              <a:t>th</a:t>
            </a:r>
            <a:r>
              <a:rPr lang="en-US" dirty="0"/>
              <a:t> Seal</a:t>
            </a:r>
          </a:p>
        </p:txBody>
      </p:sp>
      <p:sp>
        <p:nvSpPr>
          <p:cNvPr id="51" name="TextBox 50"/>
          <p:cNvSpPr txBox="1"/>
          <p:nvPr/>
        </p:nvSpPr>
        <p:spPr>
          <a:xfrm>
            <a:off x="3703053" y="3304492"/>
            <a:ext cx="1637189"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dirty="0"/>
              <a:t>  4</a:t>
            </a:r>
            <a:r>
              <a:rPr lang="en-US" baseline="30000" dirty="0"/>
              <a:t>th</a:t>
            </a:r>
            <a:r>
              <a:rPr lang="en-US" dirty="0"/>
              <a:t> to 1</a:t>
            </a:r>
            <a:r>
              <a:rPr lang="en-US" baseline="30000" dirty="0"/>
              <a:t>st</a:t>
            </a:r>
            <a:r>
              <a:rPr lang="en-US" dirty="0"/>
              <a:t> Seals</a:t>
            </a:r>
          </a:p>
        </p:txBody>
      </p:sp>
      <p:cxnSp>
        <p:nvCxnSpPr>
          <p:cNvPr id="53" name="Straight Arrow Connector 52"/>
          <p:cNvCxnSpPr/>
          <p:nvPr/>
        </p:nvCxnSpPr>
        <p:spPr>
          <a:xfrm flipV="1">
            <a:off x="697837" y="5530193"/>
            <a:ext cx="7347280" cy="921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3888413" y="5590492"/>
            <a:ext cx="1443789"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a:t>6,000 years</a:t>
            </a:r>
          </a:p>
        </p:txBody>
      </p:sp>
      <p:sp>
        <p:nvSpPr>
          <p:cNvPr id="56" name="TextBox 55"/>
          <p:cNvSpPr txBox="1"/>
          <p:nvPr/>
        </p:nvSpPr>
        <p:spPr>
          <a:xfrm>
            <a:off x="6883851" y="441158"/>
            <a:ext cx="592679" cy="3743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a:t>  BC</a:t>
            </a:r>
          </a:p>
        </p:txBody>
      </p:sp>
      <p:sp>
        <p:nvSpPr>
          <p:cNvPr id="57" name="TextBox 56"/>
          <p:cNvSpPr txBox="1"/>
          <p:nvPr/>
        </p:nvSpPr>
        <p:spPr>
          <a:xfrm>
            <a:off x="3138020" y="441158"/>
            <a:ext cx="592679" cy="374316"/>
          </a:xfrm>
          <a:prstGeom prst="rect">
            <a:avLst/>
          </a:prstGeom>
          <a:solidFill>
            <a:srgbClr val="7030A0"/>
          </a:solidFill>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dirty="0"/>
              <a:t>  AD</a:t>
            </a:r>
          </a:p>
        </p:txBody>
      </p:sp>
      <p:sp>
        <p:nvSpPr>
          <p:cNvPr id="3" name="Left Arrow 2">
            <a:extLst>
              <a:ext uri="{FF2B5EF4-FFF2-40B4-BE49-F238E27FC236}">
                <a16:creationId xmlns:a16="http://schemas.microsoft.com/office/drawing/2014/main" id="{CFA7D2B0-8341-2341-AD57-9AFEE4A8F270}"/>
              </a:ext>
            </a:extLst>
          </p:cNvPr>
          <p:cNvSpPr/>
          <p:nvPr/>
        </p:nvSpPr>
        <p:spPr>
          <a:xfrm>
            <a:off x="6463427" y="5599195"/>
            <a:ext cx="1677941" cy="305611"/>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2553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72786"/>
          </a:xfrm>
        </p:spPr>
        <p:txBody>
          <a:bodyPr/>
          <a:lstStyle/>
          <a:p>
            <a:r>
              <a:rPr lang="en-US" b="1" dirty="0"/>
              <a:t>The Woes</a:t>
            </a:r>
          </a:p>
        </p:txBody>
      </p:sp>
      <p:sp>
        <p:nvSpPr>
          <p:cNvPr id="3" name="Content Placeholder 2"/>
          <p:cNvSpPr>
            <a:spLocks noGrp="1"/>
          </p:cNvSpPr>
          <p:nvPr>
            <p:ph idx="1"/>
          </p:nvPr>
        </p:nvSpPr>
        <p:spPr>
          <a:xfrm>
            <a:off x="628650" y="1488741"/>
            <a:ext cx="7886700" cy="4351338"/>
          </a:xfrm>
        </p:spPr>
        <p:txBody>
          <a:bodyPr>
            <a:normAutofit fontScale="85000" lnSpcReduction="20000"/>
          </a:bodyPr>
          <a:lstStyle/>
          <a:p>
            <a:r>
              <a:rPr lang="en-US" dirty="0"/>
              <a:t>The four earlier trumpets, God used nature to reflect His anger and bring punishment on the disobedient.</a:t>
            </a:r>
          </a:p>
          <a:p>
            <a:r>
              <a:rPr lang="en-US" dirty="0"/>
              <a:t>The remaining three woes, God released Satan and his hordes and allowed </a:t>
            </a:r>
            <a:r>
              <a:rPr lang="en-US" dirty="0" err="1"/>
              <a:t>satan</a:t>
            </a:r>
            <a:r>
              <a:rPr lang="en-US" dirty="0"/>
              <a:t> to play his own end game.</a:t>
            </a:r>
          </a:p>
          <a:p>
            <a:r>
              <a:rPr lang="en-US" dirty="0"/>
              <a:t>Satan then began to create his own race of people and corrupting and deceiving the rest of mankind, just as he did in Genesis.</a:t>
            </a:r>
          </a:p>
          <a:p>
            <a:r>
              <a:rPr lang="en-US" dirty="0"/>
              <a:t>They will be causing additional pain and suffering.</a:t>
            </a:r>
          </a:p>
          <a:p>
            <a:r>
              <a:rPr lang="en-US" dirty="0"/>
              <a:t>The fifth trumpet (first woe) we were introduced to </a:t>
            </a:r>
            <a:r>
              <a:rPr lang="en-US" dirty="0" err="1"/>
              <a:t>Abaddon</a:t>
            </a:r>
            <a:r>
              <a:rPr lang="en-US" dirty="0"/>
              <a:t> who released thousands of </a:t>
            </a:r>
            <a:r>
              <a:rPr lang="en-US" dirty="0" err="1"/>
              <a:t>Teraphim</a:t>
            </a:r>
            <a:r>
              <a:rPr lang="en-US" dirty="0"/>
              <a:t> out from the Abyss.</a:t>
            </a:r>
          </a:p>
          <a:p>
            <a:r>
              <a:rPr lang="en-US" dirty="0"/>
              <a:t>The </a:t>
            </a:r>
            <a:r>
              <a:rPr lang="en-US" dirty="0" err="1"/>
              <a:t>Teraphim</a:t>
            </a:r>
            <a:r>
              <a:rPr lang="en-US" dirty="0"/>
              <a:t> will make a covenant with </a:t>
            </a:r>
            <a:r>
              <a:rPr lang="en-US" dirty="0" err="1"/>
              <a:t>Abaddon</a:t>
            </a:r>
            <a:r>
              <a:rPr lang="en-US" dirty="0"/>
              <a:t> to attack God’s chosen people.</a:t>
            </a:r>
          </a:p>
          <a:p>
            <a:endParaRPr lang="en-US" dirty="0"/>
          </a:p>
        </p:txBody>
      </p:sp>
      <p:sp>
        <p:nvSpPr>
          <p:cNvPr id="4" name="Slide Number Placeholder 3"/>
          <p:cNvSpPr>
            <a:spLocks noGrp="1"/>
          </p:cNvSpPr>
          <p:nvPr>
            <p:ph type="sldNum" sz="quarter" idx="12"/>
          </p:nvPr>
        </p:nvSpPr>
        <p:spPr/>
        <p:txBody>
          <a:bodyPr/>
          <a:lstStyle/>
          <a:p>
            <a:fld id="{6FB8A1F2-9B6D-ED4E-AAFB-8CDA97397EE0}" type="slidenum">
              <a:rPr lang="en-US" smtClean="0"/>
              <a:t>6</a:t>
            </a:fld>
            <a:endParaRPr lang="en-US" dirty="0"/>
          </a:p>
        </p:txBody>
      </p:sp>
    </p:spTree>
    <p:extLst>
      <p:ext uri="{BB962C8B-B14F-4D97-AF65-F5344CB8AC3E}">
        <p14:creationId xmlns:p14="http://schemas.microsoft.com/office/powerpoint/2010/main" val="3305515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Fifth Trumpet (First Woe)</a:t>
            </a:r>
          </a:p>
        </p:txBody>
      </p:sp>
      <p:sp>
        <p:nvSpPr>
          <p:cNvPr id="3" name="Content Placeholder 2"/>
          <p:cNvSpPr>
            <a:spLocks noGrp="1"/>
          </p:cNvSpPr>
          <p:nvPr>
            <p:ph idx="1"/>
          </p:nvPr>
        </p:nvSpPr>
        <p:spPr/>
        <p:txBody>
          <a:bodyPr>
            <a:normAutofit fontScale="70000" lnSpcReduction="20000"/>
          </a:bodyPr>
          <a:lstStyle/>
          <a:p>
            <a:r>
              <a:rPr lang="en-US" dirty="0"/>
              <a:t>Rev 9:1-12 Identification of the angel of the abyss as </a:t>
            </a:r>
            <a:r>
              <a:rPr lang="en-US" dirty="0" err="1"/>
              <a:t>Abaddon</a:t>
            </a:r>
            <a:r>
              <a:rPr lang="en-US" dirty="0"/>
              <a:t> (</a:t>
            </a:r>
            <a:r>
              <a:rPr lang="en-US" dirty="0" err="1"/>
              <a:t>Apollyon</a:t>
            </a:r>
            <a:r>
              <a:rPr lang="en-US" dirty="0"/>
              <a:t>)</a:t>
            </a:r>
          </a:p>
          <a:p>
            <a:r>
              <a:rPr lang="en-US" dirty="0" err="1"/>
              <a:t>Abaddon</a:t>
            </a:r>
            <a:r>
              <a:rPr lang="en-US" dirty="0"/>
              <a:t> given the key to the abyss</a:t>
            </a:r>
          </a:p>
          <a:p>
            <a:r>
              <a:rPr lang="en-US" dirty="0"/>
              <a:t>Where does this key (Rev 9:1) come from?</a:t>
            </a:r>
          </a:p>
          <a:p>
            <a:r>
              <a:rPr lang="en-US" dirty="0"/>
              <a:t>When Jesus died on the cross, HE went down with the key to </a:t>
            </a:r>
            <a:r>
              <a:rPr lang="en-US" dirty="0" err="1"/>
              <a:t>Gehenna</a:t>
            </a:r>
            <a:r>
              <a:rPr lang="en-US" dirty="0"/>
              <a:t> (Hell) to set captives free. Until that moment </a:t>
            </a:r>
            <a:r>
              <a:rPr lang="en-US" dirty="0" err="1"/>
              <a:t>Abaddon</a:t>
            </a:r>
            <a:r>
              <a:rPr lang="en-US" dirty="0"/>
              <a:t> had the key.</a:t>
            </a:r>
          </a:p>
          <a:p>
            <a:r>
              <a:rPr lang="en-US" dirty="0"/>
              <a:t>Jesus took the key from </a:t>
            </a:r>
            <a:r>
              <a:rPr lang="en-US" dirty="0" err="1"/>
              <a:t>Abaddon</a:t>
            </a:r>
            <a:r>
              <a:rPr lang="en-US" dirty="0"/>
              <a:t>.</a:t>
            </a:r>
          </a:p>
          <a:p>
            <a:r>
              <a:rPr lang="en-US" dirty="0" err="1"/>
              <a:t>Abaddon</a:t>
            </a:r>
            <a:r>
              <a:rPr lang="en-US" dirty="0"/>
              <a:t> was one of the two angels that rebelled against God and are the fallen angels. </a:t>
            </a:r>
          </a:p>
          <a:p>
            <a:r>
              <a:rPr lang="en-US" dirty="0" err="1"/>
              <a:t>Abaddon</a:t>
            </a:r>
            <a:r>
              <a:rPr lang="en-US" dirty="0"/>
              <a:t> was the angel of life before he felled. He became the angel of death and possessed the key to Hell. He has the power to lock people away after they die because of their sin.  He was the angel of death who passed over Egypt and killed all the first born who did not have the blood covering.</a:t>
            </a:r>
          </a:p>
        </p:txBody>
      </p:sp>
      <p:sp>
        <p:nvSpPr>
          <p:cNvPr id="4" name="Slide Number Placeholder 3"/>
          <p:cNvSpPr>
            <a:spLocks noGrp="1"/>
          </p:cNvSpPr>
          <p:nvPr>
            <p:ph type="sldNum" sz="quarter" idx="12"/>
          </p:nvPr>
        </p:nvSpPr>
        <p:spPr/>
        <p:txBody>
          <a:bodyPr/>
          <a:lstStyle/>
          <a:p>
            <a:fld id="{6FB8A1F2-9B6D-ED4E-AAFB-8CDA97397EE0}" type="slidenum">
              <a:rPr lang="en-US" smtClean="0"/>
              <a:t>7</a:t>
            </a:fld>
            <a:endParaRPr lang="en-US" dirty="0"/>
          </a:p>
        </p:txBody>
      </p:sp>
    </p:spTree>
    <p:extLst>
      <p:ext uri="{BB962C8B-B14F-4D97-AF65-F5344CB8AC3E}">
        <p14:creationId xmlns:p14="http://schemas.microsoft.com/office/powerpoint/2010/main" val="2130224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38032"/>
          </a:xfrm>
        </p:spPr>
        <p:txBody>
          <a:bodyPr/>
          <a:lstStyle/>
          <a:p>
            <a:r>
              <a:rPr lang="en-US" b="1" dirty="0"/>
              <a:t>Cont’d…</a:t>
            </a:r>
          </a:p>
        </p:txBody>
      </p:sp>
      <p:sp>
        <p:nvSpPr>
          <p:cNvPr id="3" name="Content Placeholder 2"/>
          <p:cNvSpPr>
            <a:spLocks noGrp="1"/>
          </p:cNvSpPr>
          <p:nvPr>
            <p:ph idx="1"/>
          </p:nvPr>
        </p:nvSpPr>
        <p:spPr>
          <a:xfrm>
            <a:off x="457200" y="1219117"/>
            <a:ext cx="8229600" cy="5121275"/>
          </a:xfrm>
        </p:spPr>
        <p:txBody>
          <a:bodyPr>
            <a:normAutofit fontScale="92500" lnSpcReduction="10000"/>
          </a:bodyPr>
          <a:lstStyle/>
          <a:p>
            <a:r>
              <a:rPr lang="en-US" dirty="0"/>
              <a:t>When </a:t>
            </a:r>
            <a:r>
              <a:rPr lang="en-US" dirty="0" err="1"/>
              <a:t>Yeshua</a:t>
            </a:r>
            <a:r>
              <a:rPr lang="en-US" dirty="0"/>
              <a:t> died on the cross, He defeated </a:t>
            </a:r>
            <a:r>
              <a:rPr lang="en-US" dirty="0" err="1"/>
              <a:t>satan</a:t>
            </a:r>
            <a:r>
              <a:rPr lang="en-US" dirty="0"/>
              <a:t>. In the spiritual realm (heaven) Michael defeated </a:t>
            </a:r>
            <a:r>
              <a:rPr lang="en-US" dirty="0" err="1"/>
              <a:t>satan</a:t>
            </a:r>
            <a:r>
              <a:rPr lang="en-US" dirty="0"/>
              <a:t> and </a:t>
            </a:r>
            <a:r>
              <a:rPr lang="en-US" dirty="0" err="1"/>
              <a:t>satan</a:t>
            </a:r>
            <a:r>
              <a:rPr lang="en-US" dirty="0"/>
              <a:t> lost his place in heaven and fell to earth – Rev 12:7-9</a:t>
            </a:r>
          </a:p>
          <a:p>
            <a:r>
              <a:rPr lang="en-US" dirty="0"/>
              <a:t>Before </a:t>
            </a:r>
            <a:r>
              <a:rPr lang="en-US" dirty="0" err="1"/>
              <a:t>Yeshua’s</a:t>
            </a:r>
            <a:r>
              <a:rPr lang="en-US" dirty="0"/>
              <a:t> triumph over sin, </a:t>
            </a:r>
            <a:r>
              <a:rPr lang="en-US" dirty="0" err="1"/>
              <a:t>satan</a:t>
            </a:r>
            <a:r>
              <a:rPr lang="en-US" dirty="0"/>
              <a:t> was still able to come before the throne of God as he did back in the book of Job.</a:t>
            </a:r>
          </a:p>
          <a:p>
            <a:r>
              <a:rPr lang="en-US" dirty="0"/>
              <a:t>However, post-resurrection world, </a:t>
            </a:r>
            <a:r>
              <a:rPr lang="en-US" dirty="0" err="1"/>
              <a:t>satan</a:t>
            </a:r>
            <a:r>
              <a:rPr lang="en-US" dirty="0"/>
              <a:t> has been able only to function on earth and within its atmosphere. </a:t>
            </a:r>
          </a:p>
          <a:p>
            <a:r>
              <a:rPr lang="en-US" dirty="0"/>
              <a:t>Rev 1:17-18 clearly stated that </a:t>
            </a:r>
            <a:r>
              <a:rPr lang="en-US" dirty="0" err="1"/>
              <a:t>Yeshua</a:t>
            </a:r>
            <a:r>
              <a:rPr lang="en-US" dirty="0"/>
              <a:t> after the cross possesses the keys of death and of Hades.</a:t>
            </a:r>
          </a:p>
          <a:p>
            <a:r>
              <a:rPr lang="en-US" dirty="0"/>
              <a:t>For reason only known to God, </a:t>
            </a:r>
            <a:r>
              <a:rPr lang="en-US" dirty="0" err="1"/>
              <a:t>Yeshua</a:t>
            </a:r>
            <a:r>
              <a:rPr lang="en-US" dirty="0"/>
              <a:t> gave the key back to </a:t>
            </a:r>
            <a:r>
              <a:rPr lang="en-US" dirty="0" err="1"/>
              <a:t>Abaddon</a:t>
            </a:r>
            <a:r>
              <a:rPr lang="en-US" dirty="0"/>
              <a:t> so that in the future he would be able to unlock the abyss one last time to release the </a:t>
            </a:r>
            <a:r>
              <a:rPr lang="en-US" dirty="0" err="1"/>
              <a:t>teraphim</a:t>
            </a:r>
            <a:r>
              <a:rPr lang="en-US" dirty="0"/>
              <a:t> HE locked up back in Genesis.</a:t>
            </a:r>
          </a:p>
          <a:p>
            <a:endParaRPr lang="en-US" dirty="0"/>
          </a:p>
        </p:txBody>
      </p:sp>
      <p:sp>
        <p:nvSpPr>
          <p:cNvPr id="4" name="Slide Number Placeholder 3"/>
          <p:cNvSpPr>
            <a:spLocks noGrp="1"/>
          </p:cNvSpPr>
          <p:nvPr>
            <p:ph type="sldNum" sz="quarter" idx="12"/>
          </p:nvPr>
        </p:nvSpPr>
        <p:spPr/>
        <p:txBody>
          <a:bodyPr/>
          <a:lstStyle/>
          <a:p>
            <a:fld id="{6FB8A1F2-9B6D-ED4E-AAFB-8CDA97397EE0}" type="slidenum">
              <a:rPr lang="en-US" smtClean="0"/>
              <a:t>8</a:t>
            </a:fld>
            <a:endParaRPr lang="en-US" dirty="0"/>
          </a:p>
        </p:txBody>
      </p:sp>
    </p:spTree>
    <p:extLst>
      <p:ext uri="{BB962C8B-B14F-4D97-AF65-F5344CB8AC3E}">
        <p14:creationId xmlns:p14="http://schemas.microsoft.com/office/powerpoint/2010/main" val="3112592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1076"/>
            <a:ext cx="7886700" cy="1069038"/>
          </a:xfrm>
        </p:spPr>
        <p:txBody>
          <a:bodyPr/>
          <a:lstStyle/>
          <a:p>
            <a:r>
              <a:rPr lang="en-US" b="1" dirty="0"/>
              <a:t>Who’s in the Abyss?</a:t>
            </a:r>
          </a:p>
        </p:txBody>
      </p:sp>
      <p:sp>
        <p:nvSpPr>
          <p:cNvPr id="3" name="Content Placeholder 2"/>
          <p:cNvSpPr>
            <a:spLocks noGrp="1"/>
          </p:cNvSpPr>
          <p:nvPr>
            <p:ph idx="1"/>
          </p:nvPr>
        </p:nvSpPr>
        <p:spPr>
          <a:xfrm>
            <a:off x="457200" y="1200114"/>
            <a:ext cx="8229600" cy="5392611"/>
          </a:xfrm>
        </p:spPr>
        <p:txBody>
          <a:bodyPr>
            <a:normAutofit fontScale="77500" lnSpcReduction="20000"/>
          </a:bodyPr>
          <a:lstStyle/>
          <a:p>
            <a:r>
              <a:rPr lang="en-US" dirty="0" err="1"/>
              <a:t>Teraphim</a:t>
            </a:r>
            <a:r>
              <a:rPr lang="en-US" dirty="0"/>
              <a:t> are the third and lowest form of angels and are able to take on human form.</a:t>
            </a:r>
          </a:p>
          <a:p>
            <a:r>
              <a:rPr lang="en-US" dirty="0"/>
              <a:t>In Genesis 6:4, those </a:t>
            </a:r>
            <a:r>
              <a:rPr lang="en-US" dirty="0" err="1"/>
              <a:t>Teraphim</a:t>
            </a:r>
            <a:r>
              <a:rPr lang="en-US" dirty="0"/>
              <a:t> who rebelled against God came to earth and had sex with women who gave birth to the </a:t>
            </a:r>
            <a:r>
              <a:rPr lang="en-US" dirty="0" err="1"/>
              <a:t>Nephilim</a:t>
            </a:r>
            <a:endParaRPr lang="en-US" dirty="0"/>
          </a:p>
          <a:p>
            <a:r>
              <a:rPr lang="en-US" dirty="0"/>
              <a:t>The book of Enoch explains how these very same former angels were locked away in the abyss as punishment for their wickedness.</a:t>
            </a:r>
          </a:p>
          <a:p>
            <a:r>
              <a:rPr lang="en-US" dirty="0"/>
              <a:t>Rev 9:3-11 </a:t>
            </a:r>
            <a:r>
              <a:rPr lang="en-US" dirty="0" err="1"/>
              <a:t>Abaddon</a:t>
            </a:r>
            <a:r>
              <a:rPr lang="en-US" dirty="0"/>
              <a:t> opened and released the locusts from the pit. </a:t>
            </a:r>
          </a:p>
          <a:p>
            <a:r>
              <a:rPr lang="en-US" dirty="0"/>
              <a:t>The locusts are devils, not to confused with demons who are the offspring of </a:t>
            </a:r>
            <a:r>
              <a:rPr lang="en-US" dirty="0" err="1"/>
              <a:t>Teraphim</a:t>
            </a:r>
            <a:r>
              <a:rPr lang="en-US" dirty="0"/>
              <a:t> and mankind.</a:t>
            </a:r>
          </a:p>
          <a:p>
            <a:r>
              <a:rPr lang="en-US" dirty="0"/>
              <a:t>“Pain” in Hebrew signifies birth or labor pain.</a:t>
            </a:r>
          </a:p>
          <a:p>
            <a:r>
              <a:rPr lang="en-US" dirty="0"/>
              <a:t>The five month of pain could refer to the minimum five months for human fetus to be born. </a:t>
            </a:r>
          </a:p>
          <a:p>
            <a:r>
              <a:rPr lang="en-US" dirty="0"/>
              <a:t>So this could also mean that the </a:t>
            </a:r>
            <a:r>
              <a:rPr lang="en-US" dirty="0" err="1"/>
              <a:t>Teraphim</a:t>
            </a:r>
            <a:r>
              <a:rPr lang="en-US" dirty="0"/>
              <a:t> could come and again have sex with mankind to breed the </a:t>
            </a:r>
            <a:r>
              <a:rPr lang="en-US" dirty="0" err="1"/>
              <a:t>Nephilim</a:t>
            </a:r>
            <a:r>
              <a:rPr lang="en-US" dirty="0"/>
              <a:t> one more BIG time.</a:t>
            </a:r>
          </a:p>
          <a:p>
            <a:r>
              <a:rPr lang="en-US" dirty="0"/>
              <a:t>Daniel 2:43 talks about iron (fallen angels) and clay (mankind) mixing their seeds together. </a:t>
            </a:r>
          </a:p>
          <a:p>
            <a:endParaRPr lang="en-US" dirty="0"/>
          </a:p>
          <a:p>
            <a:endParaRPr lang="en-US" dirty="0"/>
          </a:p>
        </p:txBody>
      </p:sp>
      <p:sp>
        <p:nvSpPr>
          <p:cNvPr id="4" name="Slide Number Placeholder 3"/>
          <p:cNvSpPr>
            <a:spLocks noGrp="1"/>
          </p:cNvSpPr>
          <p:nvPr>
            <p:ph type="sldNum" sz="quarter" idx="12"/>
          </p:nvPr>
        </p:nvSpPr>
        <p:spPr/>
        <p:txBody>
          <a:bodyPr/>
          <a:lstStyle/>
          <a:p>
            <a:fld id="{6FB8A1F2-9B6D-ED4E-AAFB-8CDA97397EE0}" type="slidenum">
              <a:rPr lang="en-US" smtClean="0"/>
              <a:t>9</a:t>
            </a:fld>
            <a:endParaRPr lang="en-US" dirty="0"/>
          </a:p>
        </p:txBody>
      </p:sp>
    </p:spTree>
    <p:extLst>
      <p:ext uri="{BB962C8B-B14F-4D97-AF65-F5344CB8AC3E}">
        <p14:creationId xmlns:p14="http://schemas.microsoft.com/office/powerpoint/2010/main" val="172875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1409</TotalTime>
  <Words>1702</Words>
  <Application>Microsoft Macintosh PowerPoint</Application>
  <PresentationFormat>On-screen Show (4:3)</PresentationFormat>
  <Paragraphs>208</Paragraphs>
  <Slides>18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ＭＳ Ｐゴシック</vt:lpstr>
      <vt:lpstr>游ゴシック</vt:lpstr>
      <vt:lpstr>Arial</vt:lpstr>
      <vt:lpstr>ArialMT</vt:lpstr>
      <vt:lpstr>Calibri</vt:lpstr>
      <vt:lpstr>Calibri Light</vt:lpstr>
      <vt:lpstr>Helvetica</vt:lpstr>
      <vt:lpstr>Helvetica Light</vt:lpstr>
      <vt:lpstr>Office Theme</vt:lpstr>
      <vt:lpstr>PowerPoint Presentation</vt:lpstr>
      <vt:lpstr>PowerPoint Presentation</vt:lpstr>
      <vt:lpstr>Seven Letters</vt:lpstr>
      <vt:lpstr>Seven Seals</vt:lpstr>
      <vt:lpstr>PowerPoint Presentation</vt:lpstr>
      <vt:lpstr>The Woes</vt:lpstr>
      <vt:lpstr>The Fifth Trumpet (First Woe)</vt:lpstr>
      <vt:lpstr>Cont’d…</vt:lpstr>
      <vt:lpstr>Who’s in the Abyss?</vt:lpstr>
      <vt:lpstr>The Sixth Trumpet (Second woe)</vt:lpstr>
      <vt:lpstr>Second War - Ezekiel 38-39</vt:lpstr>
      <vt:lpstr>Third War – Armageddon Rev 16:16</vt:lpstr>
      <vt:lpstr>Some misinterpretations</vt:lpstr>
      <vt:lpstr>RE-CAP</vt:lpstr>
      <vt:lpstr>PowerPoint Presentation</vt:lpstr>
      <vt:lpstr>The Entire Timeline</vt:lpstr>
      <vt:lpstr>The Real Main Plot</vt:lpstr>
      <vt:lpstr>The Curses - Sub Plot</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Heng Toong Chan</dc:creator>
  <cp:lastModifiedBy>Rajah &amp; Tann Singapore LLP</cp:lastModifiedBy>
  <cp:revision>21</cp:revision>
  <dcterms:created xsi:type="dcterms:W3CDTF">2019-02-08T06:35:09Z</dcterms:created>
  <dcterms:modified xsi:type="dcterms:W3CDTF">2019-03-01T08:34:59Z</dcterms:modified>
</cp:coreProperties>
</file>