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50" r:id="rId2"/>
    <p:sldId id="370" r:id="rId3"/>
    <p:sldId id="371" r:id="rId4"/>
    <p:sldId id="372" r:id="rId5"/>
    <p:sldId id="373" r:id="rId6"/>
    <p:sldId id="299" r:id="rId7"/>
    <p:sldId id="303" r:id="rId8"/>
    <p:sldId id="304" r:id="rId9"/>
    <p:sldId id="298" r:id="rId10"/>
    <p:sldId id="305" r:id="rId11"/>
    <p:sldId id="386" r:id="rId12"/>
    <p:sldId id="374" r:id="rId13"/>
    <p:sldId id="376" r:id="rId14"/>
    <p:sldId id="275" r:id="rId15"/>
    <p:sldId id="391" r:id="rId16"/>
    <p:sldId id="389" r:id="rId17"/>
    <p:sldId id="388" r:id="rId18"/>
    <p:sldId id="3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9"/>
    <p:restoredTop sz="94674"/>
  </p:normalViewPr>
  <p:slideViewPr>
    <p:cSldViewPr snapToGrid="0" snapToObjects="1">
      <p:cViewPr varScale="1">
        <p:scale>
          <a:sx n="106" d="100"/>
          <a:sy n="106" d="100"/>
        </p:scale>
        <p:origin x="192" y="560"/>
      </p:cViewPr>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5C5B4-FA1C-0444-970A-9BDAD00F0E59}" type="datetimeFigureOut">
              <a:rPr lang="en-US" smtClean="0"/>
              <a:t>12/21/19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2DB3DA-7E25-B545-A60B-B27E1E67F8A8}" type="slidenum">
              <a:rPr lang="en-US" smtClean="0"/>
              <a:t>‹#›</a:t>
            </a:fld>
            <a:endParaRPr lang="en-US"/>
          </a:p>
        </p:txBody>
      </p:sp>
    </p:spTree>
    <p:extLst>
      <p:ext uri="{BB962C8B-B14F-4D97-AF65-F5344CB8AC3E}">
        <p14:creationId xmlns:p14="http://schemas.microsoft.com/office/powerpoint/2010/main" val="2513779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3082B-A0E6-9A41-A110-845FEF0B91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03ABF-A21F-7A44-877E-F50E27AB49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88065C-67FE-344F-ADD8-ED6A72AE8D16}"/>
              </a:ext>
            </a:extLst>
          </p:cNvPr>
          <p:cNvSpPr>
            <a:spLocks noGrp="1"/>
          </p:cNvSpPr>
          <p:nvPr>
            <p:ph type="dt" sz="half" idx="10"/>
          </p:nvPr>
        </p:nvSpPr>
        <p:spPr/>
        <p:txBody>
          <a:bodyPr/>
          <a:lstStyle/>
          <a:p>
            <a:fld id="{FAE15ED1-B7BF-8A49-BFE1-1F2BD7A66630}" type="datetime1">
              <a:rPr lang="en-SG" smtClean="0"/>
              <a:t>21/12/19</a:t>
            </a:fld>
            <a:endParaRPr lang="en-US"/>
          </a:p>
        </p:txBody>
      </p:sp>
      <p:sp>
        <p:nvSpPr>
          <p:cNvPr id="5" name="Footer Placeholder 4">
            <a:extLst>
              <a:ext uri="{FF2B5EF4-FFF2-40B4-BE49-F238E27FC236}">
                <a16:creationId xmlns:a16="http://schemas.microsoft.com/office/drawing/2014/main" id="{6C08FD37-616B-D140-94FA-2DDEA3BBC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7DC5D4-7790-FD45-A951-6DD03C6C06F1}"/>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294668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D03EE-F0FD-BA42-8FCE-DFDEE2ADD8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B1CF2E-DE41-1B4E-94CE-0153BB9BCD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8A353-2CCA-2D49-B44E-AC307E588518}"/>
              </a:ext>
            </a:extLst>
          </p:cNvPr>
          <p:cNvSpPr>
            <a:spLocks noGrp="1"/>
          </p:cNvSpPr>
          <p:nvPr>
            <p:ph type="dt" sz="half" idx="10"/>
          </p:nvPr>
        </p:nvSpPr>
        <p:spPr/>
        <p:txBody>
          <a:bodyPr/>
          <a:lstStyle/>
          <a:p>
            <a:fld id="{8B83A454-42E8-CA46-BB0D-9358FBCAF9F6}" type="datetime1">
              <a:rPr lang="en-SG" smtClean="0"/>
              <a:t>21/12/19</a:t>
            </a:fld>
            <a:endParaRPr lang="en-US"/>
          </a:p>
        </p:txBody>
      </p:sp>
      <p:sp>
        <p:nvSpPr>
          <p:cNvPr id="5" name="Footer Placeholder 4">
            <a:extLst>
              <a:ext uri="{FF2B5EF4-FFF2-40B4-BE49-F238E27FC236}">
                <a16:creationId xmlns:a16="http://schemas.microsoft.com/office/drawing/2014/main" id="{DD17B4B0-5F53-7844-9E3A-6138E329B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34714-52C4-5F46-B531-A729F8AE8C12}"/>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381196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541383-1A74-084F-A21D-359F355F63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441605-150B-4349-AB29-EEFD7429444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441C47-DF4A-0C41-8132-B43D10F94761}"/>
              </a:ext>
            </a:extLst>
          </p:cNvPr>
          <p:cNvSpPr>
            <a:spLocks noGrp="1"/>
          </p:cNvSpPr>
          <p:nvPr>
            <p:ph type="dt" sz="half" idx="10"/>
          </p:nvPr>
        </p:nvSpPr>
        <p:spPr/>
        <p:txBody>
          <a:bodyPr/>
          <a:lstStyle/>
          <a:p>
            <a:fld id="{8B229A23-CA75-554C-BCB9-96E0336CDF1E}" type="datetime1">
              <a:rPr lang="en-SG" smtClean="0"/>
              <a:t>21/12/19</a:t>
            </a:fld>
            <a:endParaRPr lang="en-US"/>
          </a:p>
        </p:txBody>
      </p:sp>
      <p:sp>
        <p:nvSpPr>
          <p:cNvPr id="5" name="Footer Placeholder 4">
            <a:extLst>
              <a:ext uri="{FF2B5EF4-FFF2-40B4-BE49-F238E27FC236}">
                <a16:creationId xmlns:a16="http://schemas.microsoft.com/office/drawing/2014/main" id="{78F3262E-A6BE-3543-8DC2-7A25F287D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E107C-FE05-9A4C-862F-97052A4B74C5}"/>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150005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B0D11-FC10-EA4E-B791-E441E4EC24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C5EEC-6486-E540-9CD9-F3EBA432E9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DE28E-B3C6-E646-AC36-8B88FB7886F2}"/>
              </a:ext>
            </a:extLst>
          </p:cNvPr>
          <p:cNvSpPr>
            <a:spLocks noGrp="1"/>
          </p:cNvSpPr>
          <p:nvPr>
            <p:ph type="dt" sz="half" idx="10"/>
          </p:nvPr>
        </p:nvSpPr>
        <p:spPr/>
        <p:txBody>
          <a:bodyPr/>
          <a:lstStyle/>
          <a:p>
            <a:fld id="{379C1FBB-7DE6-774B-869B-2A934A958FCC}" type="datetime1">
              <a:rPr lang="en-SG" smtClean="0"/>
              <a:t>21/12/19</a:t>
            </a:fld>
            <a:endParaRPr lang="en-US"/>
          </a:p>
        </p:txBody>
      </p:sp>
      <p:sp>
        <p:nvSpPr>
          <p:cNvPr id="5" name="Footer Placeholder 4">
            <a:extLst>
              <a:ext uri="{FF2B5EF4-FFF2-40B4-BE49-F238E27FC236}">
                <a16:creationId xmlns:a16="http://schemas.microsoft.com/office/drawing/2014/main" id="{FC2598CF-141F-B241-B91B-F9E653744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E5F22-3DC3-F84F-9E13-5561C49B8DCD}"/>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120951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05EEC-7AA6-FB48-88FF-F4692A1FBF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27F731-7E9A-DE42-9003-EDE3E2EA97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A4A788-A105-E44C-B43B-AF04658E7F43}"/>
              </a:ext>
            </a:extLst>
          </p:cNvPr>
          <p:cNvSpPr>
            <a:spLocks noGrp="1"/>
          </p:cNvSpPr>
          <p:nvPr>
            <p:ph type="dt" sz="half" idx="10"/>
          </p:nvPr>
        </p:nvSpPr>
        <p:spPr/>
        <p:txBody>
          <a:bodyPr/>
          <a:lstStyle/>
          <a:p>
            <a:fld id="{1A5F253F-431B-564E-9CDB-144478B5F534}" type="datetime1">
              <a:rPr lang="en-SG" smtClean="0"/>
              <a:t>21/12/19</a:t>
            </a:fld>
            <a:endParaRPr lang="en-US"/>
          </a:p>
        </p:txBody>
      </p:sp>
      <p:sp>
        <p:nvSpPr>
          <p:cNvPr id="5" name="Footer Placeholder 4">
            <a:extLst>
              <a:ext uri="{FF2B5EF4-FFF2-40B4-BE49-F238E27FC236}">
                <a16:creationId xmlns:a16="http://schemas.microsoft.com/office/drawing/2014/main" id="{8AA40F22-8D26-EF48-814E-0D09A92E2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5695A-0F4C-9E4C-AB64-06CEBEE72C7B}"/>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33777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AA456-FEC2-7546-97ED-BAD561274B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C24E44-99DC-A84D-9AAF-333E7D2B83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0507-B46F-504F-B65A-A851271227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490CF5-7BAA-F344-8022-56B47E3202C8}"/>
              </a:ext>
            </a:extLst>
          </p:cNvPr>
          <p:cNvSpPr>
            <a:spLocks noGrp="1"/>
          </p:cNvSpPr>
          <p:nvPr>
            <p:ph type="dt" sz="half" idx="10"/>
          </p:nvPr>
        </p:nvSpPr>
        <p:spPr/>
        <p:txBody>
          <a:bodyPr/>
          <a:lstStyle/>
          <a:p>
            <a:fld id="{94BEBA8A-481C-4A45-A1F8-1C7FCBAF7A59}" type="datetime1">
              <a:rPr lang="en-SG" smtClean="0"/>
              <a:t>21/12/19</a:t>
            </a:fld>
            <a:endParaRPr lang="en-US"/>
          </a:p>
        </p:txBody>
      </p:sp>
      <p:sp>
        <p:nvSpPr>
          <p:cNvPr id="6" name="Footer Placeholder 5">
            <a:extLst>
              <a:ext uri="{FF2B5EF4-FFF2-40B4-BE49-F238E27FC236}">
                <a16:creationId xmlns:a16="http://schemas.microsoft.com/office/drawing/2014/main" id="{850C07D8-E873-E546-837F-FC373541D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EC817D-53CE-5F4A-BF26-005688D22D36}"/>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407378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6FEE-4C0B-EE4E-9806-6DFA2F8ED3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E61A03-9B65-4247-B06B-6F023CF326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FAC892-1DD6-A14E-9466-B0AFC12698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9BD18D-159B-5548-AE2A-69EE158554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B33467-2049-8240-810E-FE7D33CF34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4AAC33-7E3D-8940-9A19-D593B2389B6D}"/>
              </a:ext>
            </a:extLst>
          </p:cNvPr>
          <p:cNvSpPr>
            <a:spLocks noGrp="1"/>
          </p:cNvSpPr>
          <p:nvPr>
            <p:ph type="dt" sz="half" idx="10"/>
          </p:nvPr>
        </p:nvSpPr>
        <p:spPr/>
        <p:txBody>
          <a:bodyPr/>
          <a:lstStyle/>
          <a:p>
            <a:fld id="{3347B25C-D0F9-C64C-997E-BBA2889DF9E2}" type="datetime1">
              <a:rPr lang="en-SG" smtClean="0"/>
              <a:t>21/12/19</a:t>
            </a:fld>
            <a:endParaRPr lang="en-US"/>
          </a:p>
        </p:txBody>
      </p:sp>
      <p:sp>
        <p:nvSpPr>
          <p:cNvPr id="8" name="Footer Placeholder 7">
            <a:extLst>
              <a:ext uri="{FF2B5EF4-FFF2-40B4-BE49-F238E27FC236}">
                <a16:creationId xmlns:a16="http://schemas.microsoft.com/office/drawing/2014/main" id="{C70E5438-DFC2-A040-8DAE-6A019F4B9C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2224CC-6549-EE49-B8F3-16B17C13A82F}"/>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308456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A2469-1B87-204F-993E-AA630E2372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F01498-C2F1-9E4C-BA11-4554A9A7DFDD}"/>
              </a:ext>
            </a:extLst>
          </p:cNvPr>
          <p:cNvSpPr>
            <a:spLocks noGrp="1"/>
          </p:cNvSpPr>
          <p:nvPr>
            <p:ph type="dt" sz="half" idx="10"/>
          </p:nvPr>
        </p:nvSpPr>
        <p:spPr/>
        <p:txBody>
          <a:bodyPr/>
          <a:lstStyle/>
          <a:p>
            <a:fld id="{AF4E7A63-63FE-E045-90D1-22C499960B2D}" type="datetime1">
              <a:rPr lang="en-SG" smtClean="0"/>
              <a:t>21/12/19</a:t>
            </a:fld>
            <a:endParaRPr lang="en-US"/>
          </a:p>
        </p:txBody>
      </p:sp>
      <p:sp>
        <p:nvSpPr>
          <p:cNvPr id="4" name="Footer Placeholder 3">
            <a:extLst>
              <a:ext uri="{FF2B5EF4-FFF2-40B4-BE49-F238E27FC236}">
                <a16:creationId xmlns:a16="http://schemas.microsoft.com/office/drawing/2014/main" id="{A2FE18A4-9233-3F46-9DFB-518EF09710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6E3411-14C8-9749-B712-516C96D310D3}"/>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273515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7FD205-7602-0D45-A8B0-EFE54BFF6DC2}"/>
              </a:ext>
            </a:extLst>
          </p:cNvPr>
          <p:cNvSpPr>
            <a:spLocks noGrp="1"/>
          </p:cNvSpPr>
          <p:nvPr>
            <p:ph type="dt" sz="half" idx="10"/>
          </p:nvPr>
        </p:nvSpPr>
        <p:spPr/>
        <p:txBody>
          <a:bodyPr/>
          <a:lstStyle/>
          <a:p>
            <a:fld id="{57C21DCB-F6BC-BA4D-A5E7-9EAD6E51CCB3}" type="datetime1">
              <a:rPr lang="en-SG" smtClean="0"/>
              <a:t>21/12/19</a:t>
            </a:fld>
            <a:endParaRPr lang="en-US"/>
          </a:p>
        </p:txBody>
      </p:sp>
      <p:sp>
        <p:nvSpPr>
          <p:cNvPr id="3" name="Footer Placeholder 2">
            <a:extLst>
              <a:ext uri="{FF2B5EF4-FFF2-40B4-BE49-F238E27FC236}">
                <a16:creationId xmlns:a16="http://schemas.microsoft.com/office/drawing/2014/main" id="{562F23B6-FB16-4D49-B00B-45417C06AF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6917BB-3163-414A-8B4C-D95AF14BED33}"/>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191819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D51E-09B8-B04C-B170-C071530E76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12013D-0D2B-A045-BD7E-FA3C8AF2CF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C25747-F9FF-4849-A17E-5561AAF016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828E48-5897-F145-8B5F-E5989F457043}"/>
              </a:ext>
            </a:extLst>
          </p:cNvPr>
          <p:cNvSpPr>
            <a:spLocks noGrp="1"/>
          </p:cNvSpPr>
          <p:nvPr>
            <p:ph type="dt" sz="half" idx="10"/>
          </p:nvPr>
        </p:nvSpPr>
        <p:spPr/>
        <p:txBody>
          <a:bodyPr/>
          <a:lstStyle/>
          <a:p>
            <a:fld id="{5C8F88F8-2706-3E44-9F9A-2E3EE48777B2}" type="datetime1">
              <a:rPr lang="en-SG" smtClean="0"/>
              <a:t>21/12/19</a:t>
            </a:fld>
            <a:endParaRPr lang="en-US"/>
          </a:p>
        </p:txBody>
      </p:sp>
      <p:sp>
        <p:nvSpPr>
          <p:cNvPr id="6" name="Footer Placeholder 5">
            <a:extLst>
              <a:ext uri="{FF2B5EF4-FFF2-40B4-BE49-F238E27FC236}">
                <a16:creationId xmlns:a16="http://schemas.microsoft.com/office/drawing/2014/main" id="{DD0FA7DE-22F2-BB4F-A7DC-B293D787D1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284050-7B0F-4C47-9F1D-62A859A6B836}"/>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355374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6E83-C76E-7F46-AAA2-7F33CD2E0C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3ED975-42CE-2B40-AACF-D5A66DE983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7FA695-D0D7-2D4E-BCC8-CAB582AE2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9302C5-15D7-A54C-B7A3-31398B5DDEB7}"/>
              </a:ext>
            </a:extLst>
          </p:cNvPr>
          <p:cNvSpPr>
            <a:spLocks noGrp="1"/>
          </p:cNvSpPr>
          <p:nvPr>
            <p:ph type="dt" sz="half" idx="10"/>
          </p:nvPr>
        </p:nvSpPr>
        <p:spPr/>
        <p:txBody>
          <a:bodyPr/>
          <a:lstStyle/>
          <a:p>
            <a:fld id="{153E391B-1ED2-824B-95DE-194B5709E935}" type="datetime1">
              <a:rPr lang="en-SG" smtClean="0"/>
              <a:t>21/12/19</a:t>
            </a:fld>
            <a:endParaRPr lang="en-US"/>
          </a:p>
        </p:txBody>
      </p:sp>
      <p:sp>
        <p:nvSpPr>
          <p:cNvPr id="6" name="Footer Placeholder 5">
            <a:extLst>
              <a:ext uri="{FF2B5EF4-FFF2-40B4-BE49-F238E27FC236}">
                <a16:creationId xmlns:a16="http://schemas.microsoft.com/office/drawing/2014/main" id="{AE77096F-8C38-4B42-9BB7-EC28D5F457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364B7C-C2B2-844B-A6AA-B745B34E15C0}"/>
              </a:ext>
            </a:extLst>
          </p:cNvPr>
          <p:cNvSpPr>
            <a:spLocks noGrp="1"/>
          </p:cNvSpPr>
          <p:nvPr>
            <p:ph type="sldNum" sz="quarter" idx="12"/>
          </p:nvPr>
        </p:nvSpPr>
        <p:spPr/>
        <p:txBody>
          <a:bodyPr/>
          <a:lstStyle/>
          <a:p>
            <a:fld id="{8FE30840-A806-8E46-AFEB-6622E690FBE3}" type="slidenum">
              <a:rPr lang="en-US" smtClean="0"/>
              <a:t>‹#›</a:t>
            </a:fld>
            <a:endParaRPr lang="en-US"/>
          </a:p>
        </p:txBody>
      </p:sp>
    </p:spTree>
    <p:extLst>
      <p:ext uri="{BB962C8B-B14F-4D97-AF65-F5344CB8AC3E}">
        <p14:creationId xmlns:p14="http://schemas.microsoft.com/office/powerpoint/2010/main" val="83331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AB2DD-FD1A-1B47-A795-FC624ACBB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E59011-3EA3-2A46-A825-38C0D577D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52F4AD-0A43-AA4E-BC89-44C1EC547C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E4A1F-88A8-9642-8C9D-92C5D88899D2}" type="datetime1">
              <a:rPr lang="en-SG" smtClean="0"/>
              <a:t>21/12/19</a:t>
            </a:fld>
            <a:endParaRPr lang="en-US"/>
          </a:p>
        </p:txBody>
      </p:sp>
      <p:sp>
        <p:nvSpPr>
          <p:cNvPr id="5" name="Footer Placeholder 4">
            <a:extLst>
              <a:ext uri="{FF2B5EF4-FFF2-40B4-BE49-F238E27FC236}">
                <a16:creationId xmlns:a16="http://schemas.microsoft.com/office/drawing/2014/main" id="{4FA968DC-B953-4047-9B80-BC381752AC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E51590-DB26-B64C-95A8-9FECFC7324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30840-A806-8E46-AFEB-6622E690FBE3}" type="slidenum">
              <a:rPr lang="en-US" smtClean="0"/>
              <a:t>‹#›</a:t>
            </a:fld>
            <a:endParaRPr lang="en-US"/>
          </a:p>
        </p:txBody>
      </p:sp>
    </p:spTree>
    <p:extLst>
      <p:ext uri="{BB962C8B-B14F-4D97-AF65-F5344CB8AC3E}">
        <p14:creationId xmlns:p14="http://schemas.microsoft.com/office/powerpoint/2010/main" val="3224338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cej.org/" TargetMode="External"/><Relationship Id="rId2" Type="http://schemas.openxmlformats.org/officeDocument/2006/relationships/image" Target="NUL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E6A4BD-DC24-B646-9BFE-E68E1496DD60}"/>
              </a:ext>
            </a:extLst>
          </p:cNvPr>
          <p:cNvPicPr>
            <a:picLocks noChangeAspect="1"/>
          </p:cNvPicPr>
          <p:nvPr/>
        </p:nvPicPr>
        <p:blipFill>
          <a:blip r:embed="rId2"/>
          <a:stretch>
            <a:fillRect/>
          </a:stretch>
        </p:blipFill>
        <p:spPr>
          <a:xfrm>
            <a:off x="3700463" y="33306"/>
            <a:ext cx="4814570" cy="6824694"/>
          </a:xfrm>
          <a:prstGeom prst="rect">
            <a:avLst/>
          </a:prstGeom>
        </p:spPr>
      </p:pic>
      <p:sp>
        <p:nvSpPr>
          <p:cNvPr id="6" name="Rectangle 5">
            <a:extLst>
              <a:ext uri="{FF2B5EF4-FFF2-40B4-BE49-F238E27FC236}">
                <a16:creationId xmlns:a16="http://schemas.microsoft.com/office/drawing/2014/main" id="{E577F3B7-BFF0-0841-9D03-26579B44A422}"/>
              </a:ext>
            </a:extLst>
          </p:cNvPr>
          <p:cNvSpPr/>
          <p:nvPr/>
        </p:nvSpPr>
        <p:spPr>
          <a:xfrm>
            <a:off x="420090" y="1650787"/>
            <a:ext cx="2862126" cy="4154984"/>
          </a:xfrm>
          <a:prstGeom prst="rect">
            <a:avLst/>
          </a:prstGeom>
        </p:spPr>
        <p:txBody>
          <a:bodyPr wrap="square">
            <a:spAutoFit/>
          </a:bodyPr>
          <a:lstStyle/>
          <a:p>
            <a:pPr algn="ctr"/>
            <a:r>
              <a:rPr lang="en-US" sz="3600" b="1" dirty="0">
                <a:solidFill>
                  <a:srgbClr val="FF0000"/>
                </a:solidFill>
              </a:rPr>
              <a:t>The Sounding of The 7 Trumpets</a:t>
            </a:r>
          </a:p>
          <a:p>
            <a:pPr algn="ctr"/>
            <a:endParaRPr lang="en-US" sz="3600" b="1" dirty="0">
              <a:solidFill>
                <a:srgbClr val="FF0000"/>
              </a:solidFill>
            </a:endParaRPr>
          </a:p>
          <a:p>
            <a:pPr algn="ctr"/>
            <a:r>
              <a:rPr lang="en-US" sz="2400" b="1" dirty="0">
                <a:solidFill>
                  <a:schemeClr val="bg1"/>
                </a:solidFill>
              </a:rPr>
              <a:t>Come and Find Out When The Rapture Takes Place</a:t>
            </a:r>
            <a:r>
              <a:rPr lang="en-US" sz="3200" b="1" dirty="0">
                <a:solidFill>
                  <a:schemeClr val="bg1"/>
                </a:solidFill>
              </a:rPr>
              <a:t>?</a:t>
            </a:r>
          </a:p>
          <a:p>
            <a:pPr algn="ctr"/>
            <a:endParaRPr lang="en-US" sz="4000" b="1" dirty="0">
              <a:solidFill>
                <a:srgbClr val="FF0000"/>
              </a:solidFill>
            </a:endParaRPr>
          </a:p>
        </p:txBody>
      </p:sp>
      <p:sp>
        <p:nvSpPr>
          <p:cNvPr id="7" name="Rectangle 6">
            <a:extLst>
              <a:ext uri="{FF2B5EF4-FFF2-40B4-BE49-F238E27FC236}">
                <a16:creationId xmlns:a16="http://schemas.microsoft.com/office/drawing/2014/main" id="{E432989B-A1FC-DA48-B3C3-49139D91E262}"/>
              </a:ext>
            </a:extLst>
          </p:cNvPr>
          <p:cNvSpPr/>
          <p:nvPr/>
        </p:nvSpPr>
        <p:spPr>
          <a:xfrm>
            <a:off x="8848190" y="661693"/>
            <a:ext cx="3011480" cy="3570208"/>
          </a:xfrm>
          <a:prstGeom prst="rect">
            <a:avLst/>
          </a:prstGeom>
        </p:spPr>
        <p:txBody>
          <a:bodyPr wrap="square">
            <a:spAutoFit/>
          </a:bodyPr>
          <a:lstStyle/>
          <a:p>
            <a:pPr algn="ctr"/>
            <a:r>
              <a:rPr lang="en-US" sz="3200" b="1" dirty="0">
                <a:solidFill>
                  <a:schemeClr val="bg1"/>
                </a:solidFill>
              </a:rPr>
              <a:t>Jehu &amp; Christine Chan</a:t>
            </a:r>
          </a:p>
          <a:p>
            <a:pPr algn="ctr"/>
            <a:r>
              <a:rPr lang="en-US" sz="5400" b="1" dirty="0">
                <a:solidFill>
                  <a:schemeClr val="bg1"/>
                </a:solidFill>
              </a:rPr>
              <a:t>ICEJ </a:t>
            </a:r>
          </a:p>
          <a:p>
            <a:pPr algn="ctr"/>
            <a:r>
              <a:rPr lang="en-US" sz="2400" b="1" dirty="0">
                <a:solidFill>
                  <a:schemeClr val="bg1"/>
                </a:solidFill>
              </a:rPr>
              <a:t>National Directors</a:t>
            </a:r>
          </a:p>
          <a:p>
            <a:pPr algn="ctr"/>
            <a:r>
              <a:rPr lang="en-US" sz="2400" b="1" dirty="0">
                <a:solidFill>
                  <a:schemeClr val="bg1"/>
                </a:solidFill>
              </a:rPr>
              <a:t>Singapore</a:t>
            </a:r>
          </a:p>
          <a:p>
            <a:pPr algn="ctr"/>
            <a:endParaRPr lang="en-US" sz="2000" b="1" dirty="0">
              <a:solidFill>
                <a:schemeClr val="bg1"/>
              </a:solidFill>
            </a:endParaRPr>
          </a:p>
          <a:p>
            <a:pPr algn="ctr"/>
            <a:endParaRPr lang="en-US" sz="2000" b="1" dirty="0">
              <a:solidFill>
                <a:schemeClr val="bg1"/>
              </a:solidFill>
            </a:endParaRPr>
          </a:p>
          <a:p>
            <a:pPr algn="ctr"/>
            <a:endParaRPr lang="en-US" sz="2000" b="1" dirty="0">
              <a:solidFill>
                <a:schemeClr val="bg1"/>
              </a:solidFill>
            </a:endParaRPr>
          </a:p>
        </p:txBody>
      </p:sp>
      <p:sp>
        <p:nvSpPr>
          <p:cNvPr id="8" name="Rectangle 7">
            <a:extLst>
              <a:ext uri="{FF2B5EF4-FFF2-40B4-BE49-F238E27FC236}">
                <a16:creationId xmlns:a16="http://schemas.microsoft.com/office/drawing/2014/main" id="{3439E7B6-7DF5-0344-AB48-EDAE3D70C72E}"/>
              </a:ext>
            </a:extLst>
          </p:cNvPr>
          <p:cNvSpPr/>
          <p:nvPr/>
        </p:nvSpPr>
        <p:spPr>
          <a:xfrm>
            <a:off x="140347" y="400083"/>
            <a:ext cx="3421612" cy="1077218"/>
          </a:xfrm>
          <a:prstGeom prst="rect">
            <a:avLst/>
          </a:prstGeom>
        </p:spPr>
        <p:txBody>
          <a:bodyPr wrap="square">
            <a:spAutoFit/>
          </a:bodyPr>
          <a:lstStyle/>
          <a:p>
            <a:pPr algn="ctr"/>
            <a:r>
              <a:rPr lang="en-US" sz="3200" b="1" dirty="0">
                <a:solidFill>
                  <a:schemeClr val="bg1"/>
                </a:solidFill>
              </a:rPr>
              <a:t>CMC</a:t>
            </a:r>
          </a:p>
          <a:p>
            <a:pPr algn="ctr"/>
            <a:r>
              <a:rPr lang="en-US" sz="3200" b="1" dirty="0">
                <a:solidFill>
                  <a:schemeClr val="bg1"/>
                </a:solidFill>
              </a:rPr>
              <a:t>Sabbath Service</a:t>
            </a:r>
          </a:p>
        </p:txBody>
      </p:sp>
      <p:sp>
        <p:nvSpPr>
          <p:cNvPr id="9" name="Rectangle 8">
            <a:extLst>
              <a:ext uri="{FF2B5EF4-FFF2-40B4-BE49-F238E27FC236}">
                <a16:creationId xmlns:a16="http://schemas.microsoft.com/office/drawing/2014/main" id="{34BC99D6-ABA3-D14A-84B9-F57D50A91406}"/>
              </a:ext>
            </a:extLst>
          </p:cNvPr>
          <p:cNvSpPr/>
          <p:nvPr/>
        </p:nvSpPr>
        <p:spPr>
          <a:xfrm>
            <a:off x="335000" y="5525353"/>
            <a:ext cx="3032306" cy="830997"/>
          </a:xfrm>
          <a:prstGeom prst="rect">
            <a:avLst/>
          </a:prstGeom>
        </p:spPr>
        <p:txBody>
          <a:bodyPr wrap="square">
            <a:spAutoFit/>
          </a:bodyPr>
          <a:lstStyle/>
          <a:p>
            <a:pPr algn="ctr"/>
            <a:r>
              <a:rPr lang="en-US" sz="2400" b="1" dirty="0">
                <a:solidFill>
                  <a:schemeClr val="bg1"/>
                </a:solidFill>
              </a:rPr>
              <a:t>Saturday 21 Dec 2019</a:t>
            </a:r>
          </a:p>
          <a:p>
            <a:pPr algn="ctr"/>
            <a:r>
              <a:rPr lang="en-US" sz="2400" b="1" dirty="0">
                <a:solidFill>
                  <a:schemeClr val="bg1"/>
                </a:solidFill>
              </a:rPr>
              <a:t>3 pm to 5 pm</a:t>
            </a:r>
            <a:endParaRPr lang="en-US" sz="3200" b="1" dirty="0">
              <a:solidFill>
                <a:schemeClr val="bg1"/>
              </a:solidFill>
            </a:endParaRPr>
          </a:p>
        </p:txBody>
      </p:sp>
      <p:sp>
        <p:nvSpPr>
          <p:cNvPr id="10" name="Rectangle 9">
            <a:extLst>
              <a:ext uri="{FF2B5EF4-FFF2-40B4-BE49-F238E27FC236}">
                <a16:creationId xmlns:a16="http://schemas.microsoft.com/office/drawing/2014/main" id="{C982512D-E012-E94A-AA4E-F84F93AFB111}"/>
              </a:ext>
            </a:extLst>
          </p:cNvPr>
          <p:cNvSpPr/>
          <p:nvPr/>
        </p:nvSpPr>
        <p:spPr>
          <a:xfrm>
            <a:off x="8848190" y="3093128"/>
            <a:ext cx="3011480" cy="2431435"/>
          </a:xfrm>
          <a:prstGeom prst="rect">
            <a:avLst/>
          </a:prstGeom>
        </p:spPr>
        <p:txBody>
          <a:bodyPr wrap="square">
            <a:spAutoFit/>
          </a:bodyPr>
          <a:lstStyle/>
          <a:p>
            <a:pPr algn="ctr"/>
            <a:endParaRPr lang="en-US" sz="2400" b="1" dirty="0">
              <a:solidFill>
                <a:schemeClr val="bg1"/>
              </a:solidFill>
            </a:endParaRPr>
          </a:p>
          <a:p>
            <a:pPr algn="ctr"/>
            <a:r>
              <a:rPr lang="en-US" sz="2400" b="1" dirty="0">
                <a:solidFill>
                  <a:schemeClr val="bg1"/>
                </a:solidFill>
              </a:rPr>
              <a:t>CMC Conference Room</a:t>
            </a:r>
          </a:p>
          <a:p>
            <a:pPr algn="ctr"/>
            <a:r>
              <a:rPr lang="en-US" sz="2400" b="1" dirty="0">
                <a:solidFill>
                  <a:schemeClr val="bg1"/>
                </a:solidFill>
              </a:rPr>
              <a:t>#11-15 CT Hub </a:t>
            </a:r>
          </a:p>
          <a:p>
            <a:pPr algn="ctr"/>
            <a:r>
              <a:rPr lang="en-US" sz="2400" b="1" dirty="0">
                <a:solidFill>
                  <a:schemeClr val="bg1"/>
                </a:solidFill>
              </a:rPr>
              <a:t>Singapore 339407</a:t>
            </a:r>
          </a:p>
          <a:p>
            <a:pPr algn="r"/>
            <a:r>
              <a:rPr lang="en-US" sz="3200" b="1" dirty="0">
                <a:solidFill>
                  <a:schemeClr val="bg1"/>
                </a:solidFill>
                <a:latin typeface="+mj-lt"/>
              </a:rPr>
              <a:t> </a:t>
            </a:r>
          </a:p>
        </p:txBody>
      </p:sp>
      <p:sp>
        <p:nvSpPr>
          <p:cNvPr id="11" name="TextBox 10">
            <a:extLst>
              <a:ext uri="{FF2B5EF4-FFF2-40B4-BE49-F238E27FC236}">
                <a16:creationId xmlns:a16="http://schemas.microsoft.com/office/drawing/2014/main" id="{CC471C87-F442-9B4C-8782-71385BC5EA4A}"/>
              </a:ext>
            </a:extLst>
          </p:cNvPr>
          <p:cNvSpPr txBox="1"/>
          <p:nvPr/>
        </p:nvSpPr>
        <p:spPr>
          <a:xfrm>
            <a:off x="8848190" y="5436439"/>
            <a:ext cx="3017257" cy="1107996"/>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hlinkClick r:id="rId3">
                  <a:extLst>
                    <a:ext uri="{A12FA001-AC4F-418D-AE19-62706E023703}">
                      <ahyp:hlinkClr xmlns:ahyp="http://schemas.microsoft.com/office/drawing/2018/hyperlinkcolor" val="tx"/>
                    </a:ext>
                  </a:extLst>
                </a:hlinkClick>
              </a:rPr>
              <a:t>www.icej.org</a:t>
            </a:r>
            <a:endParaRPr lang="en-US" sz="2400" b="1" dirty="0">
              <a:solidFill>
                <a:schemeClr val="bg1"/>
              </a:solidFill>
              <a:cs typeface="Arial" panose="020B0604020202020204" pitchFamily="34" charset="0"/>
            </a:endParaRPr>
          </a:p>
          <a:p>
            <a:pPr algn="ctr"/>
            <a:r>
              <a:rPr lang="en-US" sz="2400" b="1" dirty="0" err="1">
                <a:solidFill>
                  <a:schemeClr val="bg1"/>
                </a:solidFill>
              </a:rPr>
              <a:t>www.jehuchan.com</a:t>
            </a:r>
            <a:endParaRPr lang="en-US" sz="2400" b="1" dirty="0">
              <a:solidFill>
                <a:schemeClr val="bg1"/>
              </a:solidFill>
            </a:endParaRPr>
          </a:p>
          <a:p>
            <a:endParaRPr lang="en-US" dirty="0"/>
          </a:p>
        </p:txBody>
      </p:sp>
      <p:sp>
        <p:nvSpPr>
          <p:cNvPr id="2" name="Slide Number Placeholder 1">
            <a:extLst>
              <a:ext uri="{FF2B5EF4-FFF2-40B4-BE49-F238E27FC236}">
                <a16:creationId xmlns:a16="http://schemas.microsoft.com/office/drawing/2014/main" id="{53837198-508C-7940-9E0A-8CB24B90583F}"/>
              </a:ext>
            </a:extLst>
          </p:cNvPr>
          <p:cNvSpPr>
            <a:spLocks noGrp="1"/>
          </p:cNvSpPr>
          <p:nvPr>
            <p:ph type="sldNum" sz="quarter" idx="12"/>
          </p:nvPr>
        </p:nvSpPr>
        <p:spPr/>
        <p:txBody>
          <a:bodyPr/>
          <a:lstStyle/>
          <a:p>
            <a:fld id="{8FE30840-A806-8E46-AFEB-6622E690FBE3}" type="slidenum">
              <a:rPr lang="en-US" smtClean="0"/>
              <a:t>1</a:t>
            </a:fld>
            <a:endParaRPr lang="en-US"/>
          </a:p>
        </p:txBody>
      </p:sp>
      <p:pic>
        <p:nvPicPr>
          <p:cNvPr id="12" name="Picture 11">
            <a:extLst>
              <a:ext uri="{FF2B5EF4-FFF2-40B4-BE49-F238E27FC236}">
                <a16:creationId xmlns:a16="http://schemas.microsoft.com/office/drawing/2014/main" id="{0A0740CF-DF32-6B4B-A58E-296864E2D07D}"/>
              </a:ext>
            </a:extLst>
          </p:cNvPr>
          <p:cNvPicPr>
            <a:picLocks noChangeAspect="1"/>
          </p:cNvPicPr>
          <p:nvPr/>
        </p:nvPicPr>
        <p:blipFill>
          <a:blip r:embed="rId2"/>
          <a:stretch>
            <a:fillRect/>
          </a:stretch>
        </p:blipFill>
        <p:spPr>
          <a:xfrm>
            <a:off x="3690189" y="36515"/>
            <a:ext cx="4814570" cy="6824694"/>
          </a:xfrm>
          <a:prstGeom prst="rect">
            <a:avLst/>
          </a:prstGeom>
        </p:spPr>
      </p:pic>
      <p:pic>
        <p:nvPicPr>
          <p:cNvPr id="13" name="Picture 12">
            <a:extLst>
              <a:ext uri="{FF2B5EF4-FFF2-40B4-BE49-F238E27FC236}">
                <a16:creationId xmlns:a16="http://schemas.microsoft.com/office/drawing/2014/main" id="{CAE4C08D-1723-F441-BC8C-05E15CEBD5F7}"/>
              </a:ext>
            </a:extLst>
          </p:cNvPr>
          <p:cNvPicPr>
            <a:picLocks noChangeAspect="1"/>
          </p:cNvPicPr>
          <p:nvPr/>
        </p:nvPicPr>
        <p:blipFill>
          <a:blip r:embed="rId4"/>
          <a:stretch>
            <a:fillRect/>
          </a:stretch>
        </p:blipFill>
        <p:spPr>
          <a:xfrm>
            <a:off x="3799549" y="39724"/>
            <a:ext cx="4814570" cy="6824694"/>
          </a:xfrm>
          <a:prstGeom prst="rect">
            <a:avLst/>
          </a:prstGeom>
        </p:spPr>
      </p:pic>
    </p:spTree>
    <p:extLst>
      <p:ext uri="{BB962C8B-B14F-4D97-AF65-F5344CB8AC3E}">
        <p14:creationId xmlns:p14="http://schemas.microsoft.com/office/powerpoint/2010/main" val="403361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Seven</a:t>
            </a:r>
          </a:p>
        </p:txBody>
      </p:sp>
      <p:sp>
        <p:nvSpPr>
          <p:cNvPr id="3" name="Content Placeholder 2"/>
          <p:cNvSpPr>
            <a:spLocks noGrp="1"/>
          </p:cNvSpPr>
          <p:nvPr>
            <p:ph idx="1"/>
          </p:nvPr>
        </p:nvSpPr>
        <p:spPr/>
        <p:txBody>
          <a:bodyPr>
            <a:normAutofit/>
          </a:bodyPr>
          <a:lstStyle/>
          <a:p>
            <a:r>
              <a:rPr lang="en-US" dirty="0"/>
              <a:t>“After these things” although John was shown the sealing of the 144,000 after the events he saw in the opening of the Sixth Seal</a:t>
            </a:r>
          </a:p>
          <a:p>
            <a:r>
              <a:rPr lang="en-US" dirty="0"/>
              <a:t>The Sealing takes place in preparation for the wedding feast.</a:t>
            </a:r>
          </a:p>
          <a:p>
            <a:r>
              <a:rPr lang="en-US" dirty="0"/>
              <a:t>It is the way Jewish people tell story, with an interlude inserted in the midst of the main plot.</a:t>
            </a:r>
          </a:p>
          <a:p>
            <a:r>
              <a:rPr lang="en-US" dirty="0"/>
              <a:t>Chapter 7 is also the chapter that leads into the Shamash chapter 8 which introduces the Seven Trumpets</a:t>
            </a:r>
          </a:p>
        </p:txBody>
      </p:sp>
      <p:sp>
        <p:nvSpPr>
          <p:cNvPr id="4" name="Slide Number Placeholder 3"/>
          <p:cNvSpPr>
            <a:spLocks noGrp="1"/>
          </p:cNvSpPr>
          <p:nvPr>
            <p:ph type="sldNum" sz="quarter" idx="12"/>
          </p:nvPr>
        </p:nvSpPr>
        <p:spPr/>
        <p:txBody>
          <a:bodyPr/>
          <a:lstStyle/>
          <a:p>
            <a:fld id="{6FB8A1F2-9B6D-ED4E-AAFB-8CDA97397EE0}" type="slidenum">
              <a:rPr lang="en-US" smtClean="0">
                <a:solidFill>
                  <a:prstClr val="black">
                    <a:tint val="75000"/>
                  </a:prstClr>
                </a:solidFill>
                <a:latin typeface="Calibri"/>
              </a:rPr>
              <a:pPr/>
              <a:t>10</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770268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enorah Timeline in Chapters.pdf"/>
          <p:cNvPicPr>
            <a:picLocks noGrp="1" noChangeAspect="1"/>
          </p:cNvPicPr>
          <p:nvPr>
            <p:ph idx="1"/>
          </p:nvPr>
        </p:nvPicPr>
        <p:blipFill>
          <a:blip r:embed="rId2">
            <a:extLst>
              <a:ext uri="{28A0092B-C50C-407E-A947-70E740481C1C}">
                <a14:useLocalDpi xmlns:a14="http://schemas.microsoft.com/office/drawing/2010/main" val="0"/>
              </a:ext>
            </a:extLst>
          </a:blip>
          <a:srcRect t="30568" b="30568"/>
          <a:stretch>
            <a:fillRect/>
          </a:stretch>
        </p:blipFill>
        <p:spPr>
          <a:xfrm>
            <a:off x="1524001" y="323756"/>
            <a:ext cx="9338552" cy="5802408"/>
          </a:xfrm>
          <a:noFill/>
        </p:spPr>
      </p:pic>
      <p:sp>
        <p:nvSpPr>
          <p:cNvPr id="4" name="Slide Number Placeholder 3"/>
          <p:cNvSpPr>
            <a:spLocks noGrp="1"/>
          </p:cNvSpPr>
          <p:nvPr>
            <p:ph type="sldNum" sz="quarter" idx="12"/>
          </p:nvPr>
        </p:nvSpPr>
        <p:spPr/>
        <p:txBody>
          <a:bodyPr/>
          <a:lstStyle/>
          <a:p>
            <a:fld id="{6FB8A1F2-9B6D-ED4E-AAFB-8CDA97397EE0}" type="slidenum">
              <a:rPr lang="en-US" smtClean="0"/>
              <a:t>11</a:t>
            </a:fld>
            <a:endParaRPr lang="en-US" dirty="0"/>
          </a:p>
        </p:txBody>
      </p:sp>
      <p:cxnSp>
        <p:nvCxnSpPr>
          <p:cNvPr id="12" name="Straight Connector 11"/>
          <p:cNvCxnSpPr/>
          <p:nvPr/>
        </p:nvCxnSpPr>
        <p:spPr>
          <a:xfrm>
            <a:off x="8336296" y="2270500"/>
            <a:ext cx="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6435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1091"/>
            <a:ext cx="8229600" cy="1143000"/>
          </a:xfrm>
        </p:spPr>
        <p:txBody>
          <a:bodyPr/>
          <a:lstStyle/>
          <a:p>
            <a:r>
              <a:rPr lang="en-US" dirty="0"/>
              <a:t>Half an Hour silence</a:t>
            </a:r>
          </a:p>
        </p:txBody>
      </p:sp>
      <p:sp>
        <p:nvSpPr>
          <p:cNvPr id="3" name="Content Placeholder 2"/>
          <p:cNvSpPr>
            <a:spLocks noGrp="1"/>
          </p:cNvSpPr>
          <p:nvPr>
            <p:ph idx="1"/>
          </p:nvPr>
        </p:nvSpPr>
        <p:spPr>
          <a:xfrm>
            <a:off x="1981200" y="1252326"/>
            <a:ext cx="8432377" cy="5288215"/>
          </a:xfrm>
        </p:spPr>
        <p:txBody>
          <a:bodyPr>
            <a:normAutofit fontScale="92500" lnSpcReduction="10000"/>
          </a:bodyPr>
          <a:lstStyle/>
          <a:p>
            <a:r>
              <a:rPr lang="en-US" dirty="0"/>
              <a:t>Opening of the seventh Seal – The finale ending in the consummation of the marriage of the Lamb</a:t>
            </a:r>
          </a:p>
          <a:p>
            <a:r>
              <a:rPr lang="en-US" dirty="0"/>
              <a:t>Trumpet chapters are Chapter 8,9 and 11, describe an ancient temple service</a:t>
            </a:r>
          </a:p>
          <a:p>
            <a:r>
              <a:rPr lang="en-US" dirty="0"/>
              <a:t>This service is seen in heaven, on which earthly services were based.</a:t>
            </a:r>
          </a:p>
          <a:p>
            <a:r>
              <a:rPr lang="en-US" dirty="0"/>
              <a:t>It begins on Friday morning and ends on Friday evening with the </a:t>
            </a:r>
            <a:r>
              <a:rPr lang="en-US" dirty="0" err="1"/>
              <a:t>Erev</a:t>
            </a:r>
            <a:r>
              <a:rPr lang="en-US" dirty="0"/>
              <a:t> Shabbat (Evening of the Sabbath) service.</a:t>
            </a:r>
          </a:p>
          <a:p>
            <a:r>
              <a:rPr lang="en-US" dirty="0"/>
              <a:t>This particular </a:t>
            </a:r>
            <a:r>
              <a:rPr lang="en-US" dirty="0" err="1"/>
              <a:t>Erev</a:t>
            </a:r>
            <a:r>
              <a:rPr lang="en-US" dirty="0"/>
              <a:t> </a:t>
            </a:r>
            <a:r>
              <a:rPr lang="en-US" dirty="0" err="1"/>
              <a:t>Shabbath</a:t>
            </a:r>
            <a:r>
              <a:rPr lang="en-US" dirty="0"/>
              <a:t> occurs once a year on the eve of Shavuot, (Pentecost) the fourth of the seven God-ordained Hebrew feasts.</a:t>
            </a:r>
          </a:p>
          <a:p>
            <a:r>
              <a:rPr lang="en-US" dirty="0"/>
              <a:t>In ancient times, each temple day would start at the rising of the sun with the opening of the temple gates. There are two services – morning and evening.</a:t>
            </a:r>
          </a:p>
        </p:txBody>
      </p:sp>
      <p:sp>
        <p:nvSpPr>
          <p:cNvPr id="4" name="Slide Number Placeholder 3"/>
          <p:cNvSpPr>
            <a:spLocks noGrp="1"/>
          </p:cNvSpPr>
          <p:nvPr>
            <p:ph type="sldNum" sz="quarter" idx="12"/>
          </p:nvPr>
        </p:nvSpPr>
        <p:spPr/>
        <p:txBody>
          <a:bodyPr/>
          <a:lstStyle/>
          <a:p>
            <a:fld id="{6FB8A1F2-9B6D-ED4E-AAFB-8CDA97397EE0}" type="slidenum">
              <a:rPr lang="en-US" smtClean="0">
                <a:solidFill>
                  <a:prstClr val="black">
                    <a:tint val="75000"/>
                  </a:prstClr>
                </a:solidFill>
                <a:latin typeface="Calibri"/>
              </a:rPr>
              <a:pPr/>
              <a:t>12</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92280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Trumpet Blasts</a:t>
            </a:r>
          </a:p>
        </p:txBody>
      </p:sp>
      <p:sp>
        <p:nvSpPr>
          <p:cNvPr id="3" name="Content Placeholder 2"/>
          <p:cNvSpPr>
            <a:spLocks noGrp="1"/>
          </p:cNvSpPr>
          <p:nvPr>
            <p:ph idx="1"/>
          </p:nvPr>
        </p:nvSpPr>
        <p:spPr>
          <a:xfrm>
            <a:off x="1151022" y="1553349"/>
            <a:ext cx="8229600" cy="4940340"/>
          </a:xfrm>
        </p:spPr>
        <p:txBody>
          <a:bodyPr>
            <a:normAutofit lnSpcReduction="10000"/>
          </a:bodyPr>
          <a:lstStyle/>
          <a:p>
            <a:r>
              <a:rPr lang="en-US" dirty="0"/>
              <a:t>During the course of the day, </a:t>
            </a:r>
            <a:r>
              <a:rPr lang="en-US" b="1" i="1" dirty="0"/>
              <a:t>seven</a:t>
            </a:r>
            <a:r>
              <a:rPr lang="en-US" dirty="0"/>
              <a:t> separate trumpet blasts were deployed at the temple as follows:-</a:t>
            </a:r>
          </a:p>
          <a:p>
            <a:r>
              <a:rPr lang="en-US" dirty="0"/>
              <a:t>One trumpet blast in the morning when the gates of the temple were opened.</a:t>
            </a:r>
          </a:p>
          <a:p>
            <a:r>
              <a:rPr lang="en-US" dirty="0"/>
              <a:t>Three more trumpet blasts during the morning service. </a:t>
            </a:r>
            <a:r>
              <a:rPr lang="en-US" b="1" i="1" dirty="0"/>
              <a:t>Hence four blasts in the morning.</a:t>
            </a:r>
          </a:p>
          <a:p>
            <a:r>
              <a:rPr lang="en-US" dirty="0"/>
              <a:t>Three additional trumpet blasts during the evening service.</a:t>
            </a:r>
          </a:p>
          <a:p>
            <a:r>
              <a:rPr lang="en-US" dirty="0"/>
              <a:t>The above correspond to four disasters affect the earth, the atmosphere, and the seas and springs of water while the last three are called woes and are very different from the first four.</a:t>
            </a:r>
          </a:p>
          <a:p>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solidFill>
                  <a:prstClr val="black">
                    <a:tint val="75000"/>
                  </a:prstClr>
                </a:solidFill>
                <a:latin typeface="Calibri"/>
              </a:rPr>
              <a:pPr/>
              <a:t>13</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699065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006" y="135855"/>
            <a:ext cx="1874356" cy="617405"/>
          </a:xfrm>
        </p:spPr>
        <p:txBody>
          <a:bodyPr>
            <a:normAutofit/>
          </a:bodyPr>
          <a:lstStyle/>
          <a:p>
            <a:r>
              <a:rPr lang="en-US" sz="3200" b="1" dirty="0"/>
              <a:t>Timeline</a:t>
            </a:r>
          </a:p>
        </p:txBody>
      </p:sp>
      <p:sp>
        <p:nvSpPr>
          <p:cNvPr id="4" name="Slide Number Placeholder 3"/>
          <p:cNvSpPr>
            <a:spLocks noGrp="1"/>
          </p:cNvSpPr>
          <p:nvPr>
            <p:ph type="sldNum" sz="quarter" idx="12"/>
          </p:nvPr>
        </p:nvSpPr>
        <p:spPr/>
        <p:txBody>
          <a:bodyPr/>
          <a:lstStyle/>
          <a:p>
            <a:fld id="{6FB8A1F2-9B6D-ED4E-AAFB-8CDA97397EE0}" type="slidenum">
              <a:rPr lang="en-US" smtClean="0"/>
              <a:t>14</a:t>
            </a:fld>
            <a:endParaRPr lang="en-US" dirty="0"/>
          </a:p>
        </p:txBody>
      </p:sp>
      <p:cxnSp>
        <p:nvCxnSpPr>
          <p:cNvPr id="6" name="Straight Connector 5"/>
          <p:cNvCxnSpPr/>
          <p:nvPr/>
        </p:nvCxnSpPr>
        <p:spPr>
          <a:xfrm flipV="1">
            <a:off x="2342445" y="2328332"/>
            <a:ext cx="7422445" cy="42334"/>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9764889" y="829054"/>
            <a:ext cx="0" cy="568374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381658" y="1131303"/>
            <a:ext cx="0" cy="5535045"/>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381658" y="6472660"/>
            <a:ext cx="298026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5474869" y="6287994"/>
            <a:ext cx="158064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Time line</a:t>
            </a:r>
          </a:p>
        </p:txBody>
      </p:sp>
      <p:sp>
        <p:nvSpPr>
          <p:cNvPr id="18" name="TextBox 17"/>
          <p:cNvSpPr txBox="1"/>
          <p:nvPr/>
        </p:nvSpPr>
        <p:spPr>
          <a:xfrm>
            <a:off x="2381956" y="5877967"/>
            <a:ext cx="7382933" cy="369332"/>
          </a:xfrm>
          <a:prstGeom prst="rect">
            <a:avLst/>
          </a:prstGeom>
          <a:solidFill>
            <a:schemeClr val="tx1">
              <a:lumMod val="85000"/>
              <a:lumOff val="15000"/>
            </a:schemeClr>
          </a:solidFill>
        </p:spPr>
        <p:txBody>
          <a:bodyPr wrap="square" rtlCol="0">
            <a:spAutoFit/>
          </a:bodyPr>
          <a:lstStyle/>
          <a:p>
            <a:r>
              <a:rPr lang="en-US" b="1" dirty="0">
                <a:solidFill>
                  <a:schemeClr val="bg1"/>
                </a:solidFill>
              </a:rPr>
              <a:t>First Letter to                                                                                      Seventh Letter</a:t>
            </a:r>
          </a:p>
        </p:txBody>
      </p:sp>
      <p:cxnSp>
        <p:nvCxnSpPr>
          <p:cNvPr id="23" name="Straight Arrow Connector 22"/>
          <p:cNvCxnSpPr>
            <a:cxnSpLocks/>
          </p:cNvCxnSpPr>
          <p:nvPr/>
        </p:nvCxnSpPr>
        <p:spPr>
          <a:xfrm>
            <a:off x="7138813" y="6472660"/>
            <a:ext cx="262607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2342445" y="5856111"/>
            <a:ext cx="7422445"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330222" y="5334002"/>
            <a:ext cx="5753100" cy="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2918619" y="5346263"/>
            <a:ext cx="6197864" cy="369332"/>
          </a:xfrm>
          <a:prstGeom prst="rect">
            <a:avLst/>
          </a:prstGeom>
          <a:solidFill>
            <a:srgbClr val="0070C0"/>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a:t> First Seal to                                        Seventh Seal</a:t>
            </a:r>
          </a:p>
        </p:txBody>
      </p:sp>
      <p:cxnSp>
        <p:nvCxnSpPr>
          <p:cNvPr id="34" name="Straight Arrow Connector 33"/>
          <p:cNvCxnSpPr/>
          <p:nvPr/>
        </p:nvCxnSpPr>
        <p:spPr>
          <a:xfrm flipV="1">
            <a:off x="2898015" y="1431745"/>
            <a:ext cx="0" cy="4438474"/>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flipV="1">
            <a:off x="9050161" y="1351165"/>
            <a:ext cx="66322" cy="4504948"/>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6794500" y="2120331"/>
            <a:ext cx="7059" cy="3749888"/>
          </a:xfrm>
          <a:prstGeom prst="straightConnector1">
            <a:avLst/>
          </a:prstGeom>
          <a:ln w="5715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240350" y="4642556"/>
            <a:ext cx="2544273"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8077200" y="2370667"/>
            <a:ext cx="14112" cy="3485444"/>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7138813" y="2648003"/>
            <a:ext cx="177799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Great Tribulation</a:t>
            </a:r>
          </a:p>
        </p:txBody>
      </p:sp>
      <p:sp>
        <p:nvSpPr>
          <p:cNvPr id="62" name="TextBox 61"/>
          <p:cNvSpPr txBox="1"/>
          <p:nvPr/>
        </p:nvSpPr>
        <p:spPr>
          <a:xfrm>
            <a:off x="6094694" y="1779240"/>
            <a:ext cx="156633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Bride taken Up</a:t>
            </a:r>
          </a:p>
        </p:txBody>
      </p:sp>
      <p:cxnSp>
        <p:nvCxnSpPr>
          <p:cNvPr id="66" name="Straight Arrow Connector 65"/>
          <p:cNvCxnSpPr>
            <a:endCxn id="20" idx="2"/>
          </p:cNvCxnSpPr>
          <p:nvPr/>
        </p:nvCxnSpPr>
        <p:spPr>
          <a:xfrm flipV="1">
            <a:off x="4216877" y="1413970"/>
            <a:ext cx="23472" cy="4442144"/>
          </a:xfrm>
          <a:prstGeom prst="straightConnector1">
            <a:avLst/>
          </a:prstGeom>
          <a:ln>
            <a:prstDash val="solid"/>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V="1">
            <a:off x="5361925" y="2260242"/>
            <a:ext cx="0" cy="24234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cxnSpLocks/>
          </p:cNvCxnSpPr>
          <p:nvPr/>
        </p:nvCxnSpPr>
        <p:spPr>
          <a:xfrm flipV="1">
            <a:off x="5389787" y="3795890"/>
            <a:ext cx="1309976" cy="25141"/>
          </a:xfrm>
          <a:prstGeom prst="straightConnector1">
            <a:avLst/>
          </a:prstGeom>
          <a:ln>
            <a:solidFill>
              <a:srgbClr val="3366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V="1">
            <a:off x="6927143" y="3795890"/>
            <a:ext cx="2123018" cy="11289"/>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5782532" y="3336462"/>
            <a:ext cx="69980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3 ½ </a:t>
            </a:r>
          </a:p>
        </p:txBody>
      </p:sp>
      <p:sp>
        <p:nvSpPr>
          <p:cNvPr id="80" name="TextBox 79"/>
          <p:cNvSpPr txBox="1"/>
          <p:nvPr/>
        </p:nvSpPr>
        <p:spPr>
          <a:xfrm>
            <a:off x="7770744" y="3308790"/>
            <a:ext cx="57855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3 ½ </a:t>
            </a:r>
          </a:p>
        </p:txBody>
      </p:sp>
      <p:cxnSp>
        <p:nvCxnSpPr>
          <p:cNvPr id="84" name="Straight Arrow Connector 83"/>
          <p:cNvCxnSpPr/>
          <p:nvPr/>
        </p:nvCxnSpPr>
        <p:spPr>
          <a:xfrm>
            <a:off x="9116483" y="4683667"/>
            <a:ext cx="648406" cy="0"/>
          </a:xfrm>
          <a:prstGeom prst="straightConnector1">
            <a:avLst/>
          </a:prstGeom>
          <a:ln>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9050161" y="4246336"/>
            <a:ext cx="805744" cy="58477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1600" dirty="0"/>
              <a:t>1000 </a:t>
            </a:r>
            <a:r>
              <a:rPr lang="en-US" sz="1600" dirty="0" err="1"/>
              <a:t>yrs</a:t>
            </a:r>
            <a:r>
              <a:rPr lang="en-US" sz="1600" dirty="0"/>
              <a:t>    </a:t>
            </a:r>
          </a:p>
        </p:txBody>
      </p:sp>
      <p:cxnSp>
        <p:nvCxnSpPr>
          <p:cNvPr id="5" name="Straight Arrow Connector 4"/>
          <p:cNvCxnSpPr/>
          <p:nvPr/>
        </p:nvCxnSpPr>
        <p:spPr>
          <a:xfrm>
            <a:off x="9764890" y="5856111"/>
            <a:ext cx="445911" cy="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6801558" y="730196"/>
            <a:ext cx="30848" cy="49872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934571" y="890750"/>
            <a:ext cx="61155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1400" dirty="0"/>
              <a:t> 6</a:t>
            </a:r>
            <a:r>
              <a:rPr lang="en-US" sz="1400" baseline="30000" dirty="0"/>
              <a:t>th</a:t>
            </a:r>
            <a:r>
              <a:rPr lang="en-US" sz="1400" dirty="0"/>
              <a:t> Seal </a:t>
            </a:r>
          </a:p>
        </p:txBody>
      </p:sp>
      <p:sp>
        <p:nvSpPr>
          <p:cNvPr id="21" name="TextBox 20"/>
          <p:cNvSpPr txBox="1"/>
          <p:nvPr/>
        </p:nvSpPr>
        <p:spPr>
          <a:xfrm>
            <a:off x="6094694" y="258415"/>
            <a:ext cx="144064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a:t>7</a:t>
            </a:r>
            <a:r>
              <a:rPr lang="en-US" baseline="30000" dirty="0"/>
              <a:t>th</a:t>
            </a:r>
            <a:r>
              <a:rPr lang="en-US" dirty="0"/>
              <a:t> Trumpet </a:t>
            </a:r>
          </a:p>
        </p:txBody>
      </p:sp>
      <p:cxnSp>
        <p:nvCxnSpPr>
          <p:cNvPr id="41" name="Straight Arrow Connector 40"/>
          <p:cNvCxnSpPr/>
          <p:nvPr/>
        </p:nvCxnSpPr>
        <p:spPr>
          <a:xfrm flipV="1">
            <a:off x="6784622" y="2134462"/>
            <a:ext cx="0" cy="24504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4614333" y="4758226"/>
            <a:ext cx="2469445" cy="369332"/>
          </a:xfrm>
          <a:prstGeom prst="rect">
            <a:avLst/>
          </a:prstGeom>
          <a:noFill/>
        </p:spPr>
        <p:txBody>
          <a:bodyPr wrap="square" rtlCol="0">
            <a:spAutoFit/>
          </a:bodyPr>
          <a:lstStyle/>
          <a:p>
            <a:r>
              <a:rPr lang="en-US" dirty="0"/>
              <a:t>1</a:t>
            </a:r>
            <a:r>
              <a:rPr lang="en-US" baseline="30000" dirty="0"/>
              <a:t>st</a:t>
            </a:r>
            <a:r>
              <a:rPr lang="en-US" dirty="0"/>
              <a:t> to 7</a:t>
            </a:r>
            <a:r>
              <a:rPr lang="en-US" baseline="30000" dirty="0"/>
              <a:t>th</a:t>
            </a:r>
            <a:r>
              <a:rPr lang="en-US" dirty="0"/>
              <a:t> Trumpets</a:t>
            </a:r>
          </a:p>
        </p:txBody>
      </p:sp>
      <p:cxnSp>
        <p:nvCxnSpPr>
          <p:cNvPr id="45" name="Straight Arrow Connector 44"/>
          <p:cNvCxnSpPr>
            <a:cxnSpLocks/>
          </p:cNvCxnSpPr>
          <p:nvPr/>
        </p:nvCxnSpPr>
        <p:spPr>
          <a:xfrm flipV="1">
            <a:off x="3599116" y="2037343"/>
            <a:ext cx="0" cy="3296659"/>
          </a:xfrm>
          <a:prstGeom prst="straightConnector1">
            <a:avLst/>
          </a:prstGeom>
          <a:ln>
            <a:prstDash val="solid"/>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3261970" y="1475056"/>
            <a:ext cx="611556"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400" dirty="0"/>
              <a:t>2</a:t>
            </a:r>
            <a:r>
              <a:rPr lang="en-US" sz="1400" baseline="30000" dirty="0"/>
              <a:t>th</a:t>
            </a:r>
            <a:r>
              <a:rPr lang="en-US" sz="1400" dirty="0"/>
              <a:t> Seal </a:t>
            </a:r>
          </a:p>
        </p:txBody>
      </p:sp>
      <p:sp>
        <p:nvSpPr>
          <p:cNvPr id="49" name="Right Arrow 48">
            <a:extLst>
              <a:ext uri="{FF2B5EF4-FFF2-40B4-BE49-F238E27FC236}">
                <a16:creationId xmlns:a16="http://schemas.microsoft.com/office/drawing/2014/main" id="{A5B2B2CE-35EB-8949-8577-C5FBC148ECDD}"/>
              </a:ext>
            </a:extLst>
          </p:cNvPr>
          <p:cNvSpPr/>
          <p:nvPr/>
        </p:nvSpPr>
        <p:spPr>
          <a:xfrm>
            <a:off x="1082842" y="672630"/>
            <a:ext cx="1997644" cy="385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B0C42780-5B66-7243-811C-FFEBE1A524EE}"/>
              </a:ext>
            </a:extLst>
          </p:cNvPr>
          <p:cNvCxnSpPr>
            <a:cxnSpLocks/>
          </p:cNvCxnSpPr>
          <p:nvPr/>
        </p:nvCxnSpPr>
        <p:spPr>
          <a:xfrm flipV="1">
            <a:off x="6934908" y="4831113"/>
            <a:ext cx="3459158" cy="437330"/>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2C594A6-7FDC-C54E-8655-DF1C43B5AA84}"/>
              </a:ext>
            </a:extLst>
          </p:cNvPr>
          <p:cNvSpPr txBox="1"/>
          <p:nvPr/>
        </p:nvSpPr>
        <p:spPr>
          <a:xfrm>
            <a:off x="10435344" y="4550500"/>
            <a:ext cx="1202129" cy="646331"/>
          </a:xfrm>
          <a:prstGeom prst="rect">
            <a:avLst/>
          </a:prstGeom>
          <a:solidFill>
            <a:srgbClr val="FF0000"/>
          </a:solidFill>
        </p:spPr>
        <p:txBody>
          <a:bodyPr wrap="square" rtlCol="0">
            <a:spAutoFit/>
          </a:bodyPr>
          <a:lstStyle/>
          <a:p>
            <a:pPr algn="ctr"/>
            <a:r>
              <a:rPr lang="en-US" b="1" dirty="0" err="1">
                <a:solidFill>
                  <a:schemeClr val="bg1"/>
                </a:solidFill>
              </a:rPr>
              <a:t>Erev</a:t>
            </a:r>
            <a:r>
              <a:rPr lang="en-US" b="1" dirty="0">
                <a:solidFill>
                  <a:schemeClr val="bg1"/>
                </a:solidFill>
              </a:rPr>
              <a:t> Sabbath</a:t>
            </a:r>
          </a:p>
        </p:txBody>
      </p:sp>
    </p:spTree>
    <p:extLst>
      <p:ext uri="{BB962C8B-B14F-4D97-AF65-F5344CB8AC3E}">
        <p14:creationId xmlns:p14="http://schemas.microsoft.com/office/powerpoint/2010/main" val="13601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Russian Doll Analogy</a:t>
            </a:r>
          </a:p>
        </p:txBody>
      </p:sp>
      <p:pic>
        <p:nvPicPr>
          <p:cNvPr id="5" name="Content Placeholder 4" descr="dolls.jpg"/>
          <p:cNvPicPr>
            <a:picLocks noGrp="1" noChangeAspect="1"/>
          </p:cNvPicPr>
          <p:nvPr>
            <p:ph idx="1"/>
          </p:nvPr>
        </p:nvPicPr>
        <p:blipFill>
          <a:blip r:embed="rId2">
            <a:extLst>
              <a:ext uri="{28A0092B-C50C-407E-A947-70E740481C1C}">
                <a14:useLocalDpi xmlns:a14="http://schemas.microsoft.com/office/drawing/2010/main" val="0"/>
              </a:ext>
            </a:extLst>
          </a:blip>
          <a:srcRect t="88" b="88"/>
          <a:stretch>
            <a:fillRect/>
          </a:stretch>
        </p:blipFill>
        <p:spPr/>
      </p:pic>
      <p:sp>
        <p:nvSpPr>
          <p:cNvPr id="4" name="Slide Number Placeholder 3"/>
          <p:cNvSpPr>
            <a:spLocks noGrp="1"/>
          </p:cNvSpPr>
          <p:nvPr>
            <p:ph type="sldNum" sz="quarter" idx="12"/>
          </p:nvPr>
        </p:nvSpPr>
        <p:spPr/>
        <p:txBody>
          <a:bodyPr/>
          <a:lstStyle/>
          <a:p>
            <a:fld id="{6FB8A1F2-9B6D-ED4E-AAFB-8CDA97397EE0}" type="slidenum">
              <a:rPr lang="en-US" smtClean="0"/>
              <a:t>15</a:t>
            </a:fld>
            <a:endParaRPr lang="en-US" dirty="0"/>
          </a:p>
        </p:txBody>
      </p:sp>
    </p:spTree>
    <p:extLst>
      <p:ext uri="{BB962C8B-B14F-4D97-AF65-F5344CB8AC3E}">
        <p14:creationId xmlns:p14="http://schemas.microsoft.com/office/powerpoint/2010/main" val="3245196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006" y="135855"/>
            <a:ext cx="1874356" cy="617405"/>
          </a:xfrm>
        </p:spPr>
        <p:txBody>
          <a:bodyPr>
            <a:normAutofit/>
          </a:bodyPr>
          <a:lstStyle/>
          <a:p>
            <a:r>
              <a:rPr lang="en-US" sz="3200" b="1" dirty="0"/>
              <a:t>Timeline</a:t>
            </a:r>
          </a:p>
        </p:txBody>
      </p:sp>
      <p:sp>
        <p:nvSpPr>
          <p:cNvPr id="4" name="Slide Number Placeholder 3"/>
          <p:cNvSpPr>
            <a:spLocks noGrp="1"/>
          </p:cNvSpPr>
          <p:nvPr>
            <p:ph type="sldNum" sz="quarter" idx="12"/>
          </p:nvPr>
        </p:nvSpPr>
        <p:spPr/>
        <p:txBody>
          <a:bodyPr/>
          <a:lstStyle/>
          <a:p>
            <a:fld id="{6FB8A1F2-9B6D-ED4E-AAFB-8CDA97397EE0}" type="slidenum">
              <a:rPr lang="en-US" smtClean="0"/>
              <a:t>16</a:t>
            </a:fld>
            <a:endParaRPr lang="en-US" dirty="0"/>
          </a:p>
        </p:txBody>
      </p:sp>
      <p:cxnSp>
        <p:nvCxnSpPr>
          <p:cNvPr id="6" name="Straight Connector 5"/>
          <p:cNvCxnSpPr/>
          <p:nvPr/>
        </p:nvCxnSpPr>
        <p:spPr>
          <a:xfrm flipV="1">
            <a:off x="2342445" y="2328332"/>
            <a:ext cx="7422445" cy="42334"/>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9764889" y="829054"/>
            <a:ext cx="0" cy="568374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381658" y="1131303"/>
            <a:ext cx="0" cy="5535045"/>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381658" y="6472660"/>
            <a:ext cx="298026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5474869" y="6287994"/>
            <a:ext cx="158064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Time line</a:t>
            </a:r>
          </a:p>
        </p:txBody>
      </p:sp>
      <p:sp>
        <p:nvSpPr>
          <p:cNvPr id="18" name="TextBox 17"/>
          <p:cNvSpPr txBox="1"/>
          <p:nvPr/>
        </p:nvSpPr>
        <p:spPr>
          <a:xfrm>
            <a:off x="2381956" y="5877967"/>
            <a:ext cx="7382933" cy="369332"/>
          </a:xfrm>
          <a:prstGeom prst="rect">
            <a:avLst/>
          </a:prstGeom>
          <a:solidFill>
            <a:schemeClr val="tx1">
              <a:lumMod val="85000"/>
              <a:lumOff val="15000"/>
            </a:schemeClr>
          </a:solidFill>
        </p:spPr>
        <p:txBody>
          <a:bodyPr wrap="square" rtlCol="0">
            <a:spAutoFit/>
          </a:bodyPr>
          <a:lstStyle/>
          <a:p>
            <a:r>
              <a:rPr lang="en-US" b="1" dirty="0">
                <a:solidFill>
                  <a:schemeClr val="bg1"/>
                </a:solidFill>
              </a:rPr>
              <a:t>First Letter to                                                                                      Seventh Letter</a:t>
            </a:r>
          </a:p>
        </p:txBody>
      </p:sp>
      <p:cxnSp>
        <p:nvCxnSpPr>
          <p:cNvPr id="23" name="Straight Arrow Connector 22"/>
          <p:cNvCxnSpPr>
            <a:cxnSpLocks/>
          </p:cNvCxnSpPr>
          <p:nvPr/>
        </p:nvCxnSpPr>
        <p:spPr>
          <a:xfrm>
            <a:off x="7138813" y="6472660"/>
            <a:ext cx="262607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8077200" y="451974"/>
            <a:ext cx="2421468" cy="369332"/>
          </a:xfrm>
          <a:prstGeom prst="rect">
            <a:avLst/>
          </a:prstGeom>
          <a:solidFill>
            <a:srgbClr val="0070C0"/>
          </a:solidFill>
        </p:spPr>
        <p:style>
          <a:lnRef idx="1">
            <a:schemeClr val="dk1"/>
          </a:lnRef>
          <a:fillRef idx="2">
            <a:schemeClr val="dk1"/>
          </a:fillRef>
          <a:effectRef idx="1">
            <a:schemeClr val="dk1"/>
          </a:effectRef>
          <a:fontRef idx="minor">
            <a:schemeClr val="dk1"/>
          </a:fontRef>
        </p:style>
        <p:txBody>
          <a:bodyPr wrap="square" rtlCol="0" anchor="t" anchorCtr="0">
            <a:spAutoFit/>
          </a:bodyPr>
          <a:lstStyle/>
          <a:p>
            <a:r>
              <a:rPr lang="en-US" dirty="0"/>
              <a:t>   </a:t>
            </a:r>
            <a:r>
              <a:rPr lang="en-US" b="1" dirty="0" err="1">
                <a:solidFill>
                  <a:schemeClr val="bg1"/>
                </a:solidFill>
              </a:rPr>
              <a:t>Chp</a:t>
            </a:r>
            <a:r>
              <a:rPr lang="en-US" b="1" dirty="0">
                <a:solidFill>
                  <a:schemeClr val="bg1"/>
                </a:solidFill>
              </a:rPr>
              <a:t> 20:7-15; 21:1-8</a:t>
            </a:r>
          </a:p>
        </p:txBody>
      </p:sp>
      <p:cxnSp>
        <p:nvCxnSpPr>
          <p:cNvPr id="28" name="Straight Arrow Connector 27"/>
          <p:cNvCxnSpPr/>
          <p:nvPr/>
        </p:nvCxnSpPr>
        <p:spPr>
          <a:xfrm>
            <a:off x="2342445" y="5856111"/>
            <a:ext cx="7422445"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330222" y="5334002"/>
            <a:ext cx="5753100" cy="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2918619" y="5346263"/>
            <a:ext cx="6197864" cy="369332"/>
          </a:xfrm>
          <a:prstGeom prst="rect">
            <a:avLst/>
          </a:prstGeom>
          <a:solidFill>
            <a:srgbClr val="0070C0"/>
          </a:solidFill>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a:t> First Seal to                                                               Seventh Seal</a:t>
            </a:r>
          </a:p>
        </p:txBody>
      </p:sp>
      <p:cxnSp>
        <p:nvCxnSpPr>
          <p:cNvPr id="34" name="Straight Arrow Connector 33"/>
          <p:cNvCxnSpPr/>
          <p:nvPr/>
        </p:nvCxnSpPr>
        <p:spPr>
          <a:xfrm flipV="1">
            <a:off x="2898015" y="1431745"/>
            <a:ext cx="0" cy="4438474"/>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flipV="1">
            <a:off x="9050161" y="1351165"/>
            <a:ext cx="66322" cy="4504948"/>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8269111" y="981833"/>
            <a:ext cx="1495778"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err="1"/>
              <a:t>Chp</a:t>
            </a:r>
            <a:r>
              <a:rPr lang="en-US" dirty="0"/>
              <a:t> 19-20:6</a:t>
            </a:r>
          </a:p>
        </p:txBody>
      </p:sp>
      <p:sp>
        <p:nvSpPr>
          <p:cNvPr id="44" name="TextBox 43"/>
          <p:cNvSpPr txBox="1"/>
          <p:nvPr/>
        </p:nvSpPr>
        <p:spPr>
          <a:xfrm>
            <a:off x="5729109" y="1214781"/>
            <a:ext cx="241300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err="1"/>
              <a:t>Chp</a:t>
            </a:r>
            <a:r>
              <a:rPr lang="en-US" dirty="0"/>
              <a:t> 11:15-19: 14:14-16</a:t>
            </a:r>
          </a:p>
        </p:txBody>
      </p:sp>
      <p:cxnSp>
        <p:nvCxnSpPr>
          <p:cNvPr id="46" name="Straight Arrow Connector 45"/>
          <p:cNvCxnSpPr/>
          <p:nvPr/>
        </p:nvCxnSpPr>
        <p:spPr>
          <a:xfrm flipH="1" flipV="1">
            <a:off x="6794500" y="2120331"/>
            <a:ext cx="7059" cy="3749888"/>
          </a:xfrm>
          <a:prstGeom prst="straightConnector1">
            <a:avLst/>
          </a:prstGeom>
          <a:ln w="5715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240350" y="4642556"/>
            <a:ext cx="2544273"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8077200" y="2370667"/>
            <a:ext cx="14112" cy="3485444"/>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7138813" y="3045159"/>
            <a:ext cx="1777999" cy="369332"/>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Great Tribulation</a:t>
            </a:r>
          </a:p>
        </p:txBody>
      </p:sp>
      <p:sp>
        <p:nvSpPr>
          <p:cNvPr id="62" name="TextBox 61"/>
          <p:cNvSpPr txBox="1"/>
          <p:nvPr/>
        </p:nvSpPr>
        <p:spPr>
          <a:xfrm>
            <a:off x="6094694" y="1779240"/>
            <a:ext cx="156633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Bride taken Up</a:t>
            </a:r>
          </a:p>
        </p:txBody>
      </p:sp>
      <p:sp>
        <p:nvSpPr>
          <p:cNvPr id="63" name="TextBox 62"/>
          <p:cNvSpPr txBox="1"/>
          <p:nvPr/>
        </p:nvSpPr>
        <p:spPr>
          <a:xfrm>
            <a:off x="4669396" y="744362"/>
            <a:ext cx="952374"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400" dirty="0"/>
              <a:t>6</a:t>
            </a:r>
            <a:r>
              <a:rPr lang="en-US" sz="1400" baseline="30000" dirty="0"/>
              <a:t>th</a:t>
            </a:r>
            <a:r>
              <a:rPr lang="en-US" sz="1400" dirty="0"/>
              <a:t> Trumpet</a:t>
            </a:r>
          </a:p>
        </p:txBody>
      </p:sp>
      <p:cxnSp>
        <p:nvCxnSpPr>
          <p:cNvPr id="66" name="Straight Arrow Connector 65"/>
          <p:cNvCxnSpPr>
            <a:endCxn id="20" idx="2"/>
          </p:cNvCxnSpPr>
          <p:nvPr/>
        </p:nvCxnSpPr>
        <p:spPr>
          <a:xfrm flipV="1">
            <a:off x="4216877" y="1413971"/>
            <a:ext cx="23472" cy="4442141"/>
          </a:xfrm>
          <a:prstGeom prst="straightConnector1">
            <a:avLst/>
          </a:prstGeom>
          <a:ln>
            <a:prstDash val="solid"/>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6024139" y="2832669"/>
            <a:ext cx="777420" cy="73866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1400" dirty="0"/>
              <a:t>2 Witnesses</a:t>
            </a:r>
          </a:p>
        </p:txBody>
      </p:sp>
      <p:cxnSp>
        <p:nvCxnSpPr>
          <p:cNvPr id="69" name="Straight Arrow Connector 68"/>
          <p:cNvCxnSpPr/>
          <p:nvPr/>
        </p:nvCxnSpPr>
        <p:spPr>
          <a:xfrm flipV="1">
            <a:off x="6024138" y="2219132"/>
            <a:ext cx="0" cy="24234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a:off x="6024138" y="3795890"/>
            <a:ext cx="805642" cy="11289"/>
          </a:xfrm>
          <a:prstGeom prst="straightConnector1">
            <a:avLst/>
          </a:prstGeom>
          <a:ln>
            <a:solidFill>
              <a:srgbClr val="3366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V="1">
            <a:off x="6927143" y="3795890"/>
            <a:ext cx="2123018" cy="11289"/>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6094693" y="4061670"/>
            <a:ext cx="69980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3 ½ </a:t>
            </a:r>
          </a:p>
        </p:txBody>
      </p:sp>
      <p:sp>
        <p:nvSpPr>
          <p:cNvPr id="80" name="TextBox 79"/>
          <p:cNvSpPr txBox="1"/>
          <p:nvPr/>
        </p:nvSpPr>
        <p:spPr>
          <a:xfrm>
            <a:off x="7858477" y="4086797"/>
            <a:ext cx="57855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3 ½ </a:t>
            </a:r>
          </a:p>
        </p:txBody>
      </p:sp>
      <p:cxnSp>
        <p:nvCxnSpPr>
          <p:cNvPr id="84" name="Straight Arrow Connector 83"/>
          <p:cNvCxnSpPr/>
          <p:nvPr/>
        </p:nvCxnSpPr>
        <p:spPr>
          <a:xfrm>
            <a:off x="9116483" y="4683667"/>
            <a:ext cx="648406" cy="0"/>
          </a:xfrm>
          <a:prstGeom prst="straightConnector1">
            <a:avLst/>
          </a:prstGeom>
          <a:ln>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9050161" y="4246336"/>
            <a:ext cx="805744" cy="58477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1600" dirty="0"/>
              <a:t>1000 </a:t>
            </a:r>
            <a:r>
              <a:rPr lang="en-US" sz="1600" dirty="0" err="1"/>
              <a:t>yrs</a:t>
            </a:r>
            <a:r>
              <a:rPr lang="en-US" sz="1600" dirty="0"/>
              <a:t>    </a:t>
            </a:r>
          </a:p>
        </p:txBody>
      </p:sp>
      <p:cxnSp>
        <p:nvCxnSpPr>
          <p:cNvPr id="5" name="Straight Arrow Connector 4"/>
          <p:cNvCxnSpPr/>
          <p:nvPr/>
        </p:nvCxnSpPr>
        <p:spPr>
          <a:xfrm>
            <a:off x="9764890" y="5856111"/>
            <a:ext cx="445911" cy="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6801558" y="730196"/>
            <a:ext cx="30848" cy="49872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934571" y="890750"/>
            <a:ext cx="61155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1400" dirty="0"/>
              <a:t>5</a:t>
            </a:r>
            <a:r>
              <a:rPr lang="en-US" sz="1400" baseline="30000" dirty="0"/>
              <a:t>th</a:t>
            </a:r>
            <a:r>
              <a:rPr lang="en-US" sz="1400" dirty="0"/>
              <a:t> Seal </a:t>
            </a:r>
          </a:p>
        </p:txBody>
      </p:sp>
      <p:sp>
        <p:nvSpPr>
          <p:cNvPr id="21" name="TextBox 20"/>
          <p:cNvSpPr txBox="1"/>
          <p:nvPr/>
        </p:nvSpPr>
        <p:spPr>
          <a:xfrm>
            <a:off x="6083869" y="267308"/>
            <a:ext cx="144064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a:t>7</a:t>
            </a:r>
            <a:r>
              <a:rPr lang="en-US" baseline="30000" dirty="0"/>
              <a:t>th</a:t>
            </a:r>
            <a:r>
              <a:rPr lang="en-US" dirty="0"/>
              <a:t> Trumpet </a:t>
            </a:r>
          </a:p>
        </p:txBody>
      </p:sp>
      <p:cxnSp>
        <p:nvCxnSpPr>
          <p:cNvPr id="27" name="Straight Arrow Connector 26"/>
          <p:cNvCxnSpPr/>
          <p:nvPr/>
        </p:nvCxnSpPr>
        <p:spPr>
          <a:xfrm flipV="1">
            <a:off x="5108222" y="1351166"/>
            <a:ext cx="0" cy="32913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169370" y="2800857"/>
            <a:ext cx="774805" cy="73866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sz="1400" dirty="0"/>
              <a:t>Ezekiel 38-39 War</a:t>
            </a:r>
          </a:p>
        </p:txBody>
      </p:sp>
      <p:cxnSp>
        <p:nvCxnSpPr>
          <p:cNvPr id="41" name="Straight Arrow Connector 40"/>
          <p:cNvCxnSpPr/>
          <p:nvPr/>
        </p:nvCxnSpPr>
        <p:spPr>
          <a:xfrm flipV="1">
            <a:off x="6784622" y="2134462"/>
            <a:ext cx="0" cy="24504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4614333" y="4758226"/>
            <a:ext cx="2469445" cy="369332"/>
          </a:xfrm>
          <a:prstGeom prst="rect">
            <a:avLst/>
          </a:prstGeom>
          <a:noFill/>
        </p:spPr>
        <p:txBody>
          <a:bodyPr wrap="square" rtlCol="0">
            <a:spAutoFit/>
          </a:bodyPr>
          <a:lstStyle/>
          <a:p>
            <a:r>
              <a:rPr lang="en-US" dirty="0"/>
              <a:t>1</a:t>
            </a:r>
            <a:r>
              <a:rPr lang="en-US" baseline="30000" dirty="0"/>
              <a:t>st</a:t>
            </a:r>
            <a:r>
              <a:rPr lang="en-US" dirty="0"/>
              <a:t> to 7</a:t>
            </a:r>
            <a:r>
              <a:rPr lang="en-US" baseline="30000" dirty="0"/>
              <a:t>th</a:t>
            </a:r>
            <a:r>
              <a:rPr lang="en-US" dirty="0"/>
              <a:t> Trumpets</a:t>
            </a:r>
          </a:p>
        </p:txBody>
      </p:sp>
      <p:cxnSp>
        <p:nvCxnSpPr>
          <p:cNvPr id="45" name="Straight Arrow Connector 44"/>
          <p:cNvCxnSpPr/>
          <p:nvPr/>
        </p:nvCxnSpPr>
        <p:spPr>
          <a:xfrm flipV="1">
            <a:off x="3934571" y="1969789"/>
            <a:ext cx="0" cy="3832876"/>
          </a:xfrm>
          <a:prstGeom prst="straightConnector1">
            <a:avLst/>
          </a:prstGeom>
          <a:ln>
            <a:prstDash val="solid"/>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3464213" y="1500015"/>
            <a:ext cx="611556"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400" dirty="0"/>
              <a:t>2</a:t>
            </a:r>
            <a:r>
              <a:rPr lang="en-US" sz="1400" baseline="30000" dirty="0"/>
              <a:t>th</a:t>
            </a:r>
            <a:r>
              <a:rPr lang="en-US" sz="1400" dirty="0"/>
              <a:t> Seal </a:t>
            </a:r>
          </a:p>
        </p:txBody>
      </p:sp>
      <p:cxnSp>
        <p:nvCxnSpPr>
          <p:cNvPr id="15" name="Straight Arrow Connector 14"/>
          <p:cNvCxnSpPr/>
          <p:nvPr/>
        </p:nvCxnSpPr>
        <p:spPr>
          <a:xfrm flipV="1">
            <a:off x="4346131" y="4246336"/>
            <a:ext cx="0" cy="3385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V="1">
            <a:off x="4498531" y="4117575"/>
            <a:ext cx="0" cy="3385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V="1">
            <a:off x="4650931" y="4015330"/>
            <a:ext cx="0" cy="3385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V="1">
            <a:off x="4825452" y="3886227"/>
            <a:ext cx="0" cy="3385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cxnSpLocks/>
          </p:cNvCxnSpPr>
          <p:nvPr/>
        </p:nvCxnSpPr>
        <p:spPr>
          <a:xfrm flipV="1">
            <a:off x="4978408" y="1692124"/>
            <a:ext cx="0" cy="24254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9" name="Right Arrow 48">
            <a:extLst>
              <a:ext uri="{FF2B5EF4-FFF2-40B4-BE49-F238E27FC236}">
                <a16:creationId xmlns:a16="http://schemas.microsoft.com/office/drawing/2014/main" id="{A5B2B2CE-35EB-8949-8577-C5FBC148ECDD}"/>
              </a:ext>
            </a:extLst>
          </p:cNvPr>
          <p:cNvSpPr/>
          <p:nvPr/>
        </p:nvSpPr>
        <p:spPr>
          <a:xfrm>
            <a:off x="1082842" y="672630"/>
            <a:ext cx="1997644" cy="385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0267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enorah001.jpg"/>
          <p:cNvPicPr>
            <a:picLocks noGrp="1" noChangeAspect="1"/>
          </p:cNvPicPr>
          <p:nvPr>
            <p:ph idx="1"/>
          </p:nvPr>
        </p:nvPicPr>
        <p:blipFill rotWithShape="1">
          <a:blip r:embed="rId2">
            <a:extLst>
              <a:ext uri="{28A0092B-C50C-407E-A947-70E740481C1C}">
                <a14:useLocalDpi xmlns:a14="http://schemas.microsoft.com/office/drawing/2010/main" val="0"/>
              </a:ext>
            </a:extLst>
          </a:blip>
          <a:srcRect l="-70796" r="-70796"/>
          <a:stretch/>
        </p:blipFill>
        <p:spPr>
          <a:xfrm rot="16200000">
            <a:off x="1290637" y="584201"/>
            <a:ext cx="9888538" cy="6113463"/>
          </a:xfrm>
          <a:noFill/>
        </p:spPr>
      </p:pic>
      <p:sp>
        <p:nvSpPr>
          <p:cNvPr id="5" name="Slide Number Placeholder 4"/>
          <p:cNvSpPr>
            <a:spLocks noGrp="1"/>
          </p:cNvSpPr>
          <p:nvPr>
            <p:ph type="sldNum" sz="quarter" idx="12"/>
          </p:nvPr>
        </p:nvSpPr>
        <p:spPr/>
        <p:txBody>
          <a:bodyPr/>
          <a:lstStyle/>
          <a:p>
            <a:fld id="{E788FD77-F615-9446-84F7-46DF73310CF2}" type="slidenum">
              <a:rPr lang="en-US" smtClean="0"/>
              <a:t>17</a:t>
            </a:fld>
            <a:endParaRPr lang="en-US"/>
          </a:p>
        </p:txBody>
      </p:sp>
      <p:cxnSp>
        <p:nvCxnSpPr>
          <p:cNvPr id="7" name="Straight Arrow Connector 6"/>
          <p:cNvCxnSpPr/>
          <p:nvPr/>
        </p:nvCxnSpPr>
        <p:spPr>
          <a:xfrm>
            <a:off x="3495963" y="1169689"/>
            <a:ext cx="891283" cy="11696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504412" y="523359"/>
            <a:ext cx="2762975" cy="646331"/>
          </a:xfrm>
          <a:prstGeom prst="rect">
            <a:avLst/>
          </a:prstGeom>
          <a:noFill/>
          <a:ln w="3175" cmpd="sng">
            <a:solidFill>
              <a:schemeClr val="tx1"/>
            </a:solidFill>
          </a:ln>
        </p:spPr>
        <p:txBody>
          <a:bodyPr wrap="square" rtlCol="0">
            <a:spAutoFit/>
          </a:bodyPr>
          <a:lstStyle>
            <a:defPPr>
              <a:defRPr lang="en-US"/>
            </a:defPPr>
          </a:lstStyle>
          <a:p>
            <a:pPr algn="ctr"/>
            <a:r>
              <a:rPr lang="en-US" dirty="0"/>
              <a:t>8 ½ lights in the 49-light master menorah</a:t>
            </a:r>
          </a:p>
        </p:txBody>
      </p:sp>
      <p:cxnSp>
        <p:nvCxnSpPr>
          <p:cNvPr id="15" name="Straight Connector 14"/>
          <p:cNvCxnSpPr/>
          <p:nvPr/>
        </p:nvCxnSpPr>
        <p:spPr>
          <a:xfrm>
            <a:off x="3991952" y="2339379"/>
            <a:ext cx="0" cy="97954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7" name="Footer Placeholder 16"/>
          <p:cNvSpPr>
            <a:spLocks noGrp="1"/>
          </p:cNvSpPr>
          <p:nvPr>
            <p:ph type="ftr" sz="quarter" idx="11"/>
          </p:nvPr>
        </p:nvSpPr>
        <p:spPr/>
        <p:txBody>
          <a:bodyPr/>
          <a:lstStyle/>
          <a:p>
            <a:r>
              <a:rPr lang="en-US"/>
              <a:t>Lesson Six</a:t>
            </a:r>
          </a:p>
        </p:txBody>
      </p:sp>
    </p:spTree>
    <p:extLst>
      <p:ext uri="{BB962C8B-B14F-4D97-AF65-F5344CB8AC3E}">
        <p14:creationId xmlns:p14="http://schemas.microsoft.com/office/powerpoint/2010/main" val="114136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D54D8C-3358-7842-B336-AC16FADCC29D}"/>
              </a:ext>
            </a:extLst>
          </p:cNvPr>
          <p:cNvSpPr>
            <a:spLocks noGrp="1"/>
          </p:cNvSpPr>
          <p:nvPr>
            <p:ph type="title"/>
          </p:nvPr>
        </p:nvSpPr>
        <p:spPr/>
        <p:txBody>
          <a:bodyPr/>
          <a:lstStyle/>
          <a:p>
            <a:r>
              <a:rPr lang="en-US" dirty="0"/>
              <a:t>End of Lesson</a:t>
            </a:r>
          </a:p>
        </p:txBody>
      </p:sp>
      <p:sp>
        <p:nvSpPr>
          <p:cNvPr id="6" name="Text Placeholder 5">
            <a:extLst>
              <a:ext uri="{FF2B5EF4-FFF2-40B4-BE49-F238E27FC236}">
                <a16:creationId xmlns:a16="http://schemas.microsoft.com/office/drawing/2014/main" id="{A0548A9E-120C-C14C-95A7-6B06F7A56CE3}"/>
              </a:ext>
            </a:extLst>
          </p:cNvPr>
          <p:cNvSpPr>
            <a:spLocks noGrp="1"/>
          </p:cNvSpPr>
          <p:nvPr>
            <p:ph type="body" idx="1"/>
          </p:nvPr>
        </p:nvSpPr>
        <p:spPr/>
        <p:txBody>
          <a:bodyPr>
            <a:normAutofit/>
          </a:bodyPr>
          <a:lstStyle/>
          <a:p>
            <a:r>
              <a:rPr lang="en-US" sz="3600" dirty="0"/>
              <a:t>Question Time</a:t>
            </a:r>
          </a:p>
        </p:txBody>
      </p:sp>
      <p:sp>
        <p:nvSpPr>
          <p:cNvPr id="4" name="Slide Number Placeholder 3">
            <a:extLst>
              <a:ext uri="{FF2B5EF4-FFF2-40B4-BE49-F238E27FC236}">
                <a16:creationId xmlns:a16="http://schemas.microsoft.com/office/drawing/2014/main" id="{D298881C-CDB2-D043-A376-85F0CDC45527}"/>
              </a:ext>
            </a:extLst>
          </p:cNvPr>
          <p:cNvSpPr>
            <a:spLocks noGrp="1"/>
          </p:cNvSpPr>
          <p:nvPr>
            <p:ph type="sldNum" sz="quarter" idx="12"/>
          </p:nvPr>
        </p:nvSpPr>
        <p:spPr/>
        <p:txBody>
          <a:bodyPr/>
          <a:lstStyle/>
          <a:p>
            <a:fld id="{8FE30840-A806-8E46-AFEB-6622E690FBE3}" type="slidenum">
              <a:rPr lang="en-US" smtClean="0"/>
              <a:t>18</a:t>
            </a:fld>
            <a:endParaRPr lang="en-US"/>
          </a:p>
        </p:txBody>
      </p:sp>
    </p:spTree>
    <p:extLst>
      <p:ext uri="{BB962C8B-B14F-4D97-AF65-F5344CB8AC3E}">
        <p14:creationId xmlns:p14="http://schemas.microsoft.com/office/powerpoint/2010/main" val="1227762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a:t>
            </a:r>
          </a:p>
        </p:txBody>
      </p:sp>
      <p:sp>
        <p:nvSpPr>
          <p:cNvPr id="3" name="Content Placeholder 2"/>
          <p:cNvSpPr>
            <a:spLocks noGrp="1"/>
          </p:cNvSpPr>
          <p:nvPr>
            <p:ph idx="1"/>
          </p:nvPr>
        </p:nvSpPr>
        <p:spPr/>
        <p:txBody>
          <a:bodyPr>
            <a:normAutofit fontScale="92500" lnSpcReduction="10000"/>
          </a:bodyPr>
          <a:lstStyle/>
          <a:p>
            <a:r>
              <a:rPr lang="en-US" dirty="0"/>
              <a:t>Chapter 1 </a:t>
            </a:r>
          </a:p>
          <a:p>
            <a:pPr lvl="1"/>
            <a:r>
              <a:rPr lang="en-US" dirty="0"/>
              <a:t>the first </a:t>
            </a:r>
            <a:r>
              <a:rPr lang="en-US" dirty="0" err="1"/>
              <a:t>shamash</a:t>
            </a:r>
            <a:r>
              <a:rPr lang="en-US" dirty="0"/>
              <a:t> chapter introduced us to God the Father as </a:t>
            </a:r>
            <a:r>
              <a:rPr lang="en-US" dirty="0" err="1"/>
              <a:t>Yeshua</a:t>
            </a:r>
            <a:r>
              <a:rPr lang="en-US" dirty="0"/>
              <a:t> the Messiah, the aleph and the </a:t>
            </a:r>
            <a:r>
              <a:rPr lang="en-US" dirty="0" err="1"/>
              <a:t>tav</a:t>
            </a:r>
            <a:endParaRPr lang="en-US" dirty="0"/>
          </a:p>
          <a:p>
            <a:pPr lvl="1"/>
            <a:r>
              <a:rPr lang="en-US" dirty="0"/>
              <a:t>The message He gave to John included a vision of Himself, surrounded by seven menorahs, representing the seven congregations to which John to write.</a:t>
            </a:r>
          </a:p>
          <a:p>
            <a:r>
              <a:rPr lang="en-US" dirty="0"/>
              <a:t>Chapters 2&amp;3 </a:t>
            </a:r>
          </a:p>
          <a:p>
            <a:pPr lvl="1"/>
            <a:r>
              <a:rPr lang="en-US" dirty="0"/>
              <a:t>Introduced the seven letters that occupy chapters 2&amp;3</a:t>
            </a:r>
          </a:p>
          <a:p>
            <a:pPr lvl="1"/>
            <a:r>
              <a:rPr lang="en-US" dirty="0"/>
              <a:t>These chapters covered the first mini-menorah</a:t>
            </a:r>
          </a:p>
          <a:p>
            <a:pPr lvl="1"/>
            <a:r>
              <a:rPr lang="en-US" dirty="0"/>
              <a:t>These seven letters revealed God’s plan from creation all the way through His Second Coming to the end of the 1,000 year reign.</a:t>
            </a:r>
          </a:p>
          <a:p>
            <a:pPr lvl="1"/>
            <a:r>
              <a:rPr lang="en-US" dirty="0"/>
              <a:t>From Adam through David to </a:t>
            </a:r>
            <a:r>
              <a:rPr lang="en-US" dirty="0" err="1"/>
              <a:t>Yeshua</a:t>
            </a:r>
            <a:endParaRPr lang="en-US" dirty="0"/>
          </a:p>
          <a:p>
            <a:pPr lvl="1"/>
            <a:r>
              <a:rPr lang="en-US" dirty="0"/>
              <a:t>Revealed certain things His followers to be aware and to guard against.</a:t>
            </a:r>
          </a:p>
          <a:p>
            <a:pPr lvl="1"/>
            <a:r>
              <a:rPr lang="en-US" dirty="0"/>
              <a:t>Gives encouragement and reward</a:t>
            </a:r>
          </a:p>
        </p:txBody>
      </p:sp>
      <p:sp>
        <p:nvSpPr>
          <p:cNvPr id="4" name="Slide Number Placeholder 3"/>
          <p:cNvSpPr>
            <a:spLocks noGrp="1"/>
          </p:cNvSpPr>
          <p:nvPr>
            <p:ph type="sldNum" sz="quarter" idx="12"/>
          </p:nvPr>
        </p:nvSpPr>
        <p:spPr/>
        <p:txBody>
          <a:bodyPr/>
          <a:lstStyle/>
          <a:p>
            <a:fld id="{6FB8A1F2-9B6D-ED4E-AAFB-8CDA97397EE0}" type="slidenum">
              <a:rPr lang="en-US" smtClean="0"/>
              <a:t>2</a:t>
            </a:fld>
            <a:endParaRPr lang="en-US" dirty="0"/>
          </a:p>
        </p:txBody>
      </p:sp>
    </p:spTree>
    <p:extLst>
      <p:ext uri="{BB962C8B-B14F-4D97-AF65-F5344CB8AC3E}">
        <p14:creationId xmlns:p14="http://schemas.microsoft.com/office/powerpoint/2010/main" val="2765715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a:t>
            </a:r>
          </a:p>
        </p:txBody>
      </p:sp>
      <p:sp>
        <p:nvSpPr>
          <p:cNvPr id="3" name="Content Placeholder 2"/>
          <p:cNvSpPr>
            <a:spLocks noGrp="1"/>
          </p:cNvSpPr>
          <p:nvPr>
            <p:ph idx="1"/>
          </p:nvPr>
        </p:nvSpPr>
        <p:spPr>
          <a:xfrm>
            <a:off x="1981200" y="1600201"/>
            <a:ext cx="8229600" cy="4902087"/>
          </a:xfrm>
        </p:spPr>
        <p:txBody>
          <a:bodyPr>
            <a:normAutofit fontScale="92500" lnSpcReduction="10000"/>
          </a:bodyPr>
          <a:lstStyle/>
          <a:p>
            <a:r>
              <a:rPr lang="en-US" dirty="0"/>
              <a:t>Chapters 4&amp;5</a:t>
            </a:r>
          </a:p>
          <a:p>
            <a:pPr lvl="1"/>
            <a:r>
              <a:rPr lang="en-US" dirty="0"/>
              <a:t>The next </a:t>
            </a:r>
            <a:r>
              <a:rPr lang="en-US" dirty="0" err="1"/>
              <a:t>shamash</a:t>
            </a:r>
            <a:r>
              <a:rPr lang="en-US" dirty="0"/>
              <a:t> chapters took us back to heaven and gave us a more detailed look at what was going on there.</a:t>
            </a:r>
          </a:p>
          <a:p>
            <a:pPr lvl="1"/>
            <a:r>
              <a:rPr lang="en-US" dirty="0"/>
              <a:t>God the Father was now seated on His throne with four cherubim standing guard on all four sides.</a:t>
            </a:r>
          </a:p>
          <a:p>
            <a:pPr lvl="1"/>
            <a:r>
              <a:rPr lang="en-US" dirty="0"/>
              <a:t>We saw 24 elders, wearing white garments and seated on thrones of their own that surrounded the throne of God.</a:t>
            </a:r>
          </a:p>
          <a:p>
            <a:pPr lvl="1"/>
            <a:r>
              <a:rPr lang="en-US" dirty="0"/>
              <a:t>We have now been introduced to the two major participants in the Wedding of the Lamb, beginning with the Groom and His Father.</a:t>
            </a:r>
          </a:p>
          <a:p>
            <a:pPr lvl="1"/>
            <a:r>
              <a:rPr lang="en-US" dirty="0"/>
              <a:t>We witness the first actual heaven-based event of the </a:t>
            </a:r>
            <a:r>
              <a:rPr lang="en-US" dirty="0" err="1"/>
              <a:t>shamash</a:t>
            </a:r>
            <a:r>
              <a:rPr lang="en-US" dirty="0"/>
              <a:t> chapters.</a:t>
            </a:r>
          </a:p>
          <a:p>
            <a:pPr lvl="1"/>
            <a:r>
              <a:rPr lang="en-US" dirty="0"/>
              <a:t>We saw the Lamb, standing as if slain who took the scroll and opened it. As bridegroom, He was legally empowered to do with his own </a:t>
            </a:r>
            <a:r>
              <a:rPr lang="en-US" dirty="0" err="1"/>
              <a:t>ketubah</a:t>
            </a:r>
            <a:r>
              <a:rPr lang="en-US" dirty="0"/>
              <a:t> at an ancient Hebrew wedding.</a:t>
            </a:r>
          </a:p>
          <a:p>
            <a:pPr lvl="1"/>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t>3</a:t>
            </a:fld>
            <a:endParaRPr lang="en-US" dirty="0"/>
          </a:p>
        </p:txBody>
      </p:sp>
    </p:spTree>
    <p:extLst>
      <p:ext uri="{BB962C8B-B14F-4D97-AF65-F5344CB8AC3E}">
        <p14:creationId xmlns:p14="http://schemas.microsoft.com/office/powerpoint/2010/main" val="1511127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 chapters are linked</a:t>
            </a:r>
          </a:p>
        </p:txBody>
      </p:sp>
      <p:sp>
        <p:nvSpPr>
          <p:cNvPr id="3" name="Content Placeholder 2"/>
          <p:cNvSpPr>
            <a:spLocks noGrp="1"/>
          </p:cNvSpPr>
          <p:nvPr>
            <p:ph idx="1"/>
          </p:nvPr>
        </p:nvSpPr>
        <p:spPr>
          <a:xfrm>
            <a:off x="1981200" y="1600200"/>
            <a:ext cx="8229600" cy="4962062"/>
          </a:xfrm>
        </p:spPr>
        <p:txBody>
          <a:bodyPr>
            <a:normAutofit fontScale="92500" lnSpcReduction="20000"/>
          </a:bodyPr>
          <a:lstStyle/>
          <a:p>
            <a:r>
              <a:rPr lang="en-US" dirty="0"/>
              <a:t>The basic flow of the narrative is first an individual is introduced. Then we see what he or she does either in or during the wedding.</a:t>
            </a:r>
          </a:p>
          <a:p>
            <a:r>
              <a:rPr lang="en-US" dirty="0"/>
              <a:t>Then we see corresponding action played out and amplified by the corresponding mini-menorah that follows each </a:t>
            </a:r>
            <a:r>
              <a:rPr lang="en-US" dirty="0" err="1"/>
              <a:t>shamash</a:t>
            </a:r>
            <a:r>
              <a:rPr lang="en-US" dirty="0"/>
              <a:t> chapter.</a:t>
            </a:r>
          </a:p>
          <a:p>
            <a:r>
              <a:rPr lang="en-US" dirty="0"/>
              <a:t>Chapter 6</a:t>
            </a:r>
          </a:p>
          <a:p>
            <a:pPr lvl="1"/>
            <a:r>
              <a:rPr lang="en-US" dirty="0"/>
              <a:t>Explains and describes the events that occur at the “opening” of each of the seals. These events involve catastrophes on the earth, death and destruction.</a:t>
            </a:r>
          </a:p>
          <a:p>
            <a:pPr lvl="1"/>
            <a:r>
              <a:rPr lang="en-US" dirty="0"/>
              <a:t>Meanwhile the </a:t>
            </a:r>
            <a:r>
              <a:rPr lang="en-US" dirty="0" err="1"/>
              <a:t>shamash</a:t>
            </a:r>
            <a:r>
              <a:rPr lang="en-US" dirty="0"/>
              <a:t> chapters the sheep are being prepared for the wedding and the goats are being judged.</a:t>
            </a:r>
          </a:p>
          <a:p>
            <a:pPr lvl="1"/>
            <a:r>
              <a:rPr lang="en-US" dirty="0"/>
              <a:t>The only real difference here in Revelation is that the goats are being given one last opportunity to be invited.</a:t>
            </a:r>
          </a:p>
          <a:p>
            <a:r>
              <a:rPr lang="en-US" dirty="0"/>
              <a:t>Chapter 7 – The Sealing of the 144,000 &amp; the Martyrs</a:t>
            </a:r>
          </a:p>
          <a:p>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t>4</a:t>
            </a:fld>
            <a:endParaRPr lang="en-US" dirty="0"/>
          </a:p>
        </p:txBody>
      </p:sp>
    </p:spTree>
    <p:extLst>
      <p:ext uri="{BB962C8B-B14F-4D97-AF65-F5344CB8AC3E}">
        <p14:creationId xmlns:p14="http://schemas.microsoft.com/office/powerpoint/2010/main" val="414241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enorah Timeline in Chapters.pdf"/>
          <p:cNvPicPr>
            <a:picLocks noGrp="1" noChangeAspect="1"/>
          </p:cNvPicPr>
          <p:nvPr>
            <p:ph idx="1"/>
          </p:nvPr>
        </p:nvPicPr>
        <p:blipFill>
          <a:blip r:embed="rId2">
            <a:extLst>
              <a:ext uri="{28A0092B-C50C-407E-A947-70E740481C1C}">
                <a14:useLocalDpi xmlns:a14="http://schemas.microsoft.com/office/drawing/2010/main" val="0"/>
              </a:ext>
            </a:extLst>
          </a:blip>
          <a:srcRect t="30568" b="30568"/>
          <a:stretch>
            <a:fillRect/>
          </a:stretch>
        </p:blipFill>
        <p:spPr>
          <a:xfrm>
            <a:off x="1524001" y="323756"/>
            <a:ext cx="9338552" cy="5802408"/>
          </a:xfrm>
          <a:noFill/>
        </p:spPr>
      </p:pic>
      <p:sp>
        <p:nvSpPr>
          <p:cNvPr id="4" name="Slide Number Placeholder 3"/>
          <p:cNvSpPr>
            <a:spLocks noGrp="1"/>
          </p:cNvSpPr>
          <p:nvPr>
            <p:ph type="sldNum" sz="quarter" idx="12"/>
          </p:nvPr>
        </p:nvSpPr>
        <p:spPr/>
        <p:txBody>
          <a:bodyPr/>
          <a:lstStyle/>
          <a:p>
            <a:fld id="{6FB8A1F2-9B6D-ED4E-AAFB-8CDA97397EE0}" type="slidenum">
              <a:rPr lang="en-US" smtClean="0"/>
              <a:t>5</a:t>
            </a:fld>
            <a:endParaRPr lang="en-US" dirty="0"/>
          </a:p>
        </p:txBody>
      </p:sp>
      <p:cxnSp>
        <p:nvCxnSpPr>
          <p:cNvPr id="12" name="Straight Connector 11"/>
          <p:cNvCxnSpPr/>
          <p:nvPr/>
        </p:nvCxnSpPr>
        <p:spPr>
          <a:xfrm>
            <a:off x="8336296" y="2270500"/>
            <a:ext cx="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1044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Russian Doll Analogy</a:t>
            </a:r>
          </a:p>
        </p:txBody>
      </p:sp>
      <p:pic>
        <p:nvPicPr>
          <p:cNvPr id="5" name="Content Placeholder 4" descr="dolls.jpg"/>
          <p:cNvPicPr>
            <a:picLocks noGrp="1" noChangeAspect="1"/>
          </p:cNvPicPr>
          <p:nvPr>
            <p:ph idx="1"/>
          </p:nvPr>
        </p:nvPicPr>
        <p:blipFill>
          <a:blip r:embed="rId2">
            <a:extLst>
              <a:ext uri="{28A0092B-C50C-407E-A947-70E740481C1C}">
                <a14:useLocalDpi xmlns:a14="http://schemas.microsoft.com/office/drawing/2010/main" val="0"/>
              </a:ext>
            </a:extLst>
          </a:blip>
          <a:srcRect t="88" b="88"/>
          <a:stretch>
            <a:fillRect/>
          </a:stretch>
        </p:blipFill>
        <p:spPr/>
      </p:pic>
      <p:sp>
        <p:nvSpPr>
          <p:cNvPr id="4" name="Slide Number Placeholder 3"/>
          <p:cNvSpPr>
            <a:spLocks noGrp="1"/>
          </p:cNvSpPr>
          <p:nvPr>
            <p:ph type="sldNum" sz="quarter" idx="12"/>
          </p:nvPr>
        </p:nvSpPr>
        <p:spPr/>
        <p:txBody>
          <a:bodyPr/>
          <a:lstStyle/>
          <a:p>
            <a:fld id="{6FB8A1F2-9B6D-ED4E-AAFB-8CDA97397EE0}" type="slidenum">
              <a:rPr lang="en-US" smtClean="0"/>
              <a:t>6</a:t>
            </a:fld>
            <a:endParaRPr lang="en-US" dirty="0"/>
          </a:p>
        </p:txBody>
      </p:sp>
    </p:spTree>
    <p:extLst>
      <p:ext uri="{BB962C8B-B14F-4D97-AF65-F5344CB8AC3E}">
        <p14:creationId xmlns:p14="http://schemas.microsoft.com/office/powerpoint/2010/main" val="226125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Fifth Seal</a:t>
            </a:r>
          </a:p>
        </p:txBody>
      </p:sp>
      <p:sp>
        <p:nvSpPr>
          <p:cNvPr id="3" name="Content Placeholder 2"/>
          <p:cNvSpPr>
            <a:spLocks noGrp="1"/>
          </p:cNvSpPr>
          <p:nvPr>
            <p:ph idx="1"/>
          </p:nvPr>
        </p:nvSpPr>
        <p:spPr>
          <a:xfrm>
            <a:off x="1981200" y="1417639"/>
            <a:ext cx="8229600" cy="4525963"/>
          </a:xfrm>
        </p:spPr>
        <p:txBody>
          <a:bodyPr>
            <a:normAutofit/>
          </a:bodyPr>
          <a:lstStyle/>
          <a:p>
            <a:r>
              <a:rPr lang="en-US" dirty="0"/>
              <a:t>Cry of the martyrs </a:t>
            </a:r>
          </a:p>
          <a:p>
            <a:pPr lvl="1"/>
            <a:r>
              <a:rPr lang="en-US" dirty="0"/>
              <a:t>Rev 6:9 – “slain for the word of God and for the testimony which they held.” compare with</a:t>
            </a:r>
          </a:p>
          <a:p>
            <a:pPr lvl="1"/>
            <a:r>
              <a:rPr lang="en-US" dirty="0"/>
              <a:t>Rev 12:11 – “And they overcame him by the blood of the Lamb and by the word of their testimony, and they did not love their lives to the death.”</a:t>
            </a:r>
          </a:p>
          <a:p>
            <a:pPr lvl="1"/>
            <a:r>
              <a:rPr lang="en-US" dirty="0"/>
              <a:t>Rev 7:14 “These are the ones who come out of the great tribulation, and washed their robes and made them white in the blood of the Lamb.”</a:t>
            </a:r>
          </a:p>
          <a:p>
            <a:pPr lvl="1"/>
            <a:r>
              <a:rPr lang="en-US" dirty="0"/>
              <a:t>Rev 20:4-6 They will reign with Jesus for a 1000 years</a:t>
            </a:r>
          </a:p>
          <a:p>
            <a:pPr lvl="1"/>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t>7</a:t>
            </a:fld>
            <a:endParaRPr lang="en-US" dirty="0"/>
          </a:p>
        </p:txBody>
      </p:sp>
    </p:spTree>
    <p:extLst>
      <p:ext uri="{BB962C8B-B14F-4D97-AF65-F5344CB8AC3E}">
        <p14:creationId xmlns:p14="http://schemas.microsoft.com/office/powerpoint/2010/main" val="2674992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of the Sixth Seal</a:t>
            </a:r>
          </a:p>
        </p:txBody>
      </p:sp>
      <p:sp>
        <p:nvSpPr>
          <p:cNvPr id="3" name="Content Placeholder 2"/>
          <p:cNvSpPr>
            <a:spLocks noGrp="1"/>
          </p:cNvSpPr>
          <p:nvPr>
            <p:ph idx="1"/>
          </p:nvPr>
        </p:nvSpPr>
        <p:spPr>
          <a:xfrm>
            <a:off x="1981200" y="1600200"/>
            <a:ext cx="8229600" cy="4950326"/>
          </a:xfrm>
        </p:spPr>
        <p:txBody>
          <a:bodyPr>
            <a:normAutofit fontScale="92500" lnSpcReduction="10000"/>
          </a:bodyPr>
          <a:lstStyle/>
          <a:p>
            <a:r>
              <a:rPr lang="en-US" dirty="0"/>
              <a:t>Signs:-</a:t>
            </a:r>
          </a:p>
          <a:p>
            <a:pPr lvl="1"/>
            <a:r>
              <a:rPr lang="en-US" dirty="0"/>
              <a:t>Great earthquake</a:t>
            </a:r>
          </a:p>
          <a:p>
            <a:pPr lvl="1"/>
            <a:r>
              <a:rPr lang="en-US" dirty="0"/>
              <a:t>Sun became black and moon red</a:t>
            </a:r>
          </a:p>
          <a:p>
            <a:pPr lvl="1"/>
            <a:r>
              <a:rPr lang="en-US" dirty="0"/>
              <a:t>Stars of heaven fell to earth</a:t>
            </a:r>
          </a:p>
          <a:p>
            <a:pPr lvl="1"/>
            <a:r>
              <a:rPr lang="en-US" dirty="0"/>
              <a:t>Sky receded as a scroll</a:t>
            </a:r>
          </a:p>
          <a:p>
            <a:r>
              <a:rPr lang="en-US" dirty="0"/>
              <a:t>Rev 6:15-17 – “And the kings of the earth, the great men, the rich men, the commanders, the mighty men, every slave and every free man, hid themselves in the caves and in the rocks of the mountains, and said to the mountains and rocks, “Fall on us and hide us from </a:t>
            </a:r>
            <a:r>
              <a:rPr lang="en-US" b="1" i="1" dirty="0"/>
              <a:t>the face of Him who sits on the throne</a:t>
            </a:r>
            <a:r>
              <a:rPr lang="en-US" dirty="0"/>
              <a:t> and from </a:t>
            </a:r>
            <a:r>
              <a:rPr lang="en-US" b="1" i="1" dirty="0"/>
              <a:t>the wrath of the Lamb</a:t>
            </a:r>
            <a:r>
              <a:rPr lang="en-US" dirty="0"/>
              <a:t>! For the great day of </a:t>
            </a:r>
            <a:r>
              <a:rPr lang="en-US" b="1" i="1" dirty="0"/>
              <a:t>His wrath has come</a:t>
            </a:r>
            <a:r>
              <a:rPr lang="en-US" dirty="0"/>
              <a:t>, and who is able to stand?”</a:t>
            </a:r>
          </a:p>
          <a:p>
            <a:r>
              <a:rPr lang="en-US" dirty="0"/>
              <a:t>Language of the </a:t>
            </a:r>
            <a:r>
              <a:rPr lang="en-US" b="1" dirty="0"/>
              <a:t>Great tribulation</a:t>
            </a:r>
            <a:r>
              <a:rPr lang="en-US" dirty="0"/>
              <a:t>.</a:t>
            </a:r>
          </a:p>
        </p:txBody>
      </p:sp>
      <p:sp>
        <p:nvSpPr>
          <p:cNvPr id="4" name="Slide Number Placeholder 3"/>
          <p:cNvSpPr>
            <a:spLocks noGrp="1"/>
          </p:cNvSpPr>
          <p:nvPr>
            <p:ph type="sldNum" sz="quarter" idx="12"/>
          </p:nvPr>
        </p:nvSpPr>
        <p:spPr/>
        <p:txBody>
          <a:bodyPr/>
          <a:lstStyle/>
          <a:p>
            <a:fld id="{6FB8A1F2-9B6D-ED4E-AAFB-8CDA97397EE0}" type="slidenum">
              <a:rPr lang="en-US" smtClean="0">
                <a:solidFill>
                  <a:prstClr val="black">
                    <a:tint val="75000"/>
                  </a:prstClr>
                </a:solidFill>
                <a:latin typeface="Calibri"/>
              </a:rPr>
              <a:pPr/>
              <a:t>8</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16417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7000"/>
            <a:ext cx="2568222" cy="702054"/>
          </a:xfrm>
        </p:spPr>
        <p:txBody>
          <a:bodyPr>
            <a:normAutofit/>
          </a:bodyPr>
          <a:lstStyle/>
          <a:p>
            <a:r>
              <a:rPr lang="en-US" dirty="0"/>
              <a:t>Timeline</a:t>
            </a:r>
          </a:p>
        </p:txBody>
      </p:sp>
      <p:sp>
        <p:nvSpPr>
          <p:cNvPr id="4" name="Slide Number Placeholder 3"/>
          <p:cNvSpPr>
            <a:spLocks noGrp="1"/>
          </p:cNvSpPr>
          <p:nvPr>
            <p:ph type="sldNum" sz="quarter" idx="12"/>
          </p:nvPr>
        </p:nvSpPr>
        <p:spPr/>
        <p:txBody>
          <a:bodyPr/>
          <a:lstStyle/>
          <a:p>
            <a:fld id="{6FB8A1F2-9B6D-ED4E-AAFB-8CDA97397EE0}" type="slidenum">
              <a:rPr lang="en-US" smtClean="0"/>
              <a:t>9</a:t>
            </a:fld>
            <a:endParaRPr lang="en-US" dirty="0"/>
          </a:p>
        </p:txBody>
      </p:sp>
      <p:cxnSp>
        <p:nvCxnSpPr>
          <p:cNvPr id="6" name="Straight Connector 5"/>
          <p:cNvCxnSpPr/>
          <p:nvPr/>
        </p:nvCxnSpPr>
        <p:spPr>
          <a:xfrm flipV="1">
            <a:off x="2342444" y="2328332"/>
            <a:ext cx="7868356" cy="42334"/>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8647289" y="857277"/>
            <a:ext cx="0" cy="5683740"/>
          </a:xfrm>
          <a:prstGeom prst="straightConnector1">
            <a:avLst/>
          </a:prstGeom>
          <a:ln w="38100">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381955" y="1005973"/>
            <a:ext cx="0" cy="5535045"/>
          </a:xfrm>
          <a:prstGeom prst="straightConnector1">
            <a:avLst/>
          </a:prstGeom>
          <a:ln w="57150">
            <a:prstDash val="dash"/>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381956" y="6356350"/>
            <a:ext cx="2980267" cy="0"/>
          </a:xfrm>
          <a:prstGeom prst="straightConnector1">
            <a:avLst/>
          </a:prstGeom>
          <a:ln w="76200">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5621771" y="6143462"/>
            <a:ext cx="1580645" cy="369332"/>
          </a:xfrm>
          <a:prstGeom prst="rect">
            <a:avLst/>
          </a:prstGeom>
          <a:noFill/>
        </p:spPr>
        <p:txBody>
          <a:bodyPr wrap="square" rtlCol="0">
            <a:spAutoFit/>
          </a:bodyPr>
          <a:lstStyle/>
          <a:p>
            <a:r>
              <a:rPr lang="en-US" dirty="0"/>
              <a:t>Time line</a:t>
            </a:r>
          </a:p>
        </p:txBody>
      </p:sp>
      <p:sp>
        <p:nvSpPr>
          <p:cNvPr id="18" name="TextBox 17"/>
          <p:cNvSpPr txBox="1"/>
          <p:nvPr/>
        </p:nvSpPr>
        <p:spPr>
          <a:xfrm>
            <a:off x="2381956" y="5856111"/>
            <a:ext cx="62230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a:t>First Letter to                                                                 Seventh Letter</a:t>
            </a:r>
          </a:p>
        </p:txBody>
      </p:sp>
      <p:cxnSp>
        <p:nvCxnSpPr>
          <p:cNvPr id="23" name="Straight Arrow Connector 22"/>
          <p:cNvCxnSpPr/>
          <p:nvPr/>
        </p:nvCxnSpPr>
        <p:spPr>
          <a:xfrm>
            <a:off x="6784622" y="6356350"/>
            <a:ext cx="3426178" cy="0"/>
          </a:xfrm>
          <a:prstGeom prst="straightConnector1">
            <a:avLst/>
          </a:prstGeom>
          <a:ln w="762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8743244" y="451974"/>
            <a:ext cx="1467556"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t" anchorCtr="0">
            <a:spAutoFit/>
          </a:bodyPr>
          <a:lstStyle/>
          <a:p>
            <a:r>
              <a:rPr lang="en-US" dirty="0"/>
              <a:t>   </a:t>
            </a:r>
            <a:r>
              <a:rPr lang="en-US" dirty="0" err="1"/>
              <a:t>Chp</a:t>
            </a:r>
            <a:r>
              <a:rPr lang="en-US" dirty="0"/>
              <a:t> 21:1-8 </a:t>
            </a:r>
          </a:p>
        </p:txBody>
      </p:sp>
      <p:cxnSp>
        <p:nvCxnSpPr>
          <p:cNvPr id="28" name="Straight Arrow Connector 27"/>
          <p:cNvCxnSpPr/>
          <p:nvPr/>
        </p:nvCxnSpPr>
        <p:spPr>
          <a:xfrm>
            <a:off x="2342445" y="5856111"/>
            <a:ext cx="6304845"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flipV="1">
            <a:off x="6784622" y="753359"/>
            <a:ext cx="66322" cy="5102752"/>
          </a:xfrm>
          <a:prstGeom prst="straightConnector1">
            <a:avLst/>
          </a:prstGeom>
          <a:ln w="38100">
            <a:prstDash val="dash"/>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7055557" y="1018222"/>
            <a:ext cx="1495778"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err="1"/>
              <a:t>Chp</a:t>
            </a:r>
            <a:r>
              <a:rPr lang="en-US" dirty="0"/>
              <a:t> 20:1-15</a:t>
            </a:r>
          </a:p>
        </p:txBody>
      </p:sp>
      <p:cxnSp>
        <p:nvCxnSpPr>
          <p:cNvPr id="84" name="Straight Arrow Connector 83"/>
          <p:cNvCxnSpPr/>
          <p:nvPr/>
        </p:nvCxnSpPr>
        <p:spPr>
          <a:xfrm>
            <a:off x="6850945" y="4683667"/>
            <a:ext cx="1754011" cy="0"/>
          </a:xfrm>
          <a:prstGeom prst="straightConnector1">
            <a:avLst/>
          </a:prstGeom>
          <a:ln w="28575">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7151615" y="3504792"/>
            <a:ext cx="1241778"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a:t>1000 years</a:t>
            </a:r>
          </a:p>
          <a:p>
            <a:pPr algn="ctr"/>
            <a:r>
              <a:rPr lang="en-US" sz="1600" dirty="0"/>
              <a:t>Millennium Rule    </a:t>
            </a:r>
          </a:p>
        </p:txBody>
      </p:sp>
      <p:sp>
        <p:nvSpPr>
          <p:cNvPr id="97" name="TextBox 96"/>
          <p:cNvSpPr txBox="1"/>
          <p:nvPr/>
        </p:nvSpPr>
        <p:spPr>
          <a:xfrm>
            <a:off x="3400776" y="1018223"/>
            <a:ext cx="2935113"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400" dirty="0"/>
              <a:t>Jesus returns with the martyrs</a:t>
            </a:r>
          </a:p>
        </p:txBody>
      </p:sp>
      <p:cxnSp>
        <p:nvCxnSpPr>
          <p:cNvPr id="106" name="Straight Arrow Connector 105"/>
          <p:cNvCxnSpPr/>
          <p:nvPr/>
        </p:nvCxnSpPr>
        <p:spPr>
          <a:xfrm>
            <a:off x="8647290" y="5856111"/>
            <a:ext cx="1563511" cy="0"/>
          </a:xfrm>
          <a:prstGeom prst="straightConnector1">
            <a:avLst/>
          </a:prstGeom>
          <a:ln w="28575">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10" name="TextBox 109"/>
          <p:cNvSpPr txBox="1"/>
          <p:nvPr/>
        </p:nvSpPr>
        <p:spPr>
          <a:xfrm>
            <a:off x="8799689" y="3626557"/>
            <a:ext cx="1467556"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a:t>New Heaven &amp; New Earth</a:t>
            </a:r>
          </a:p>
        </p:txBody>
      </p:sp>
    </p:spTree>
    <p:extLst>
      <p:ext uri="{BB962C8B-B14F-4D97-AF65-F5344CB8AC3E}">
        <p14:creationId xmlns:p14="http://schemas.microsoft.com/office/powerpoint/2010/main" val="2910568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4200</TotalTime>
  <Words>1134</Words>
  <Application>Microsoft Macintosh PowerPoint</Application>
  <PresentationFormat>Widescreen</PresentationFormat>
  <Paragraphs>144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Revision</vt:lpstr>
      <vt:lpstr>Revision</vt:lpstr>
      <vt:lpstr>How the chapters are linked</vt:lpstr>
      <vt:lpstr>PowerPoint Presentation</vt:lpstr>
      <vt:lpstr>Russian Doll Analogy</vt:lpstr>
      <vt:lpstr>Fifth Seal</vt:lpstr>
      <vt:lpstr>Opening of the Sixth Seal</vt:lpstr>
      <vt:lpstr>Timeline</vt:lpstr>
      <vt:lpstr>Chapter Seven</vt:lpstr>
      <vt:lpstr>PowerPoint Presentation</vt:lpstr>
      <vt:lpstr>Half an Hour silence</vt:lpstr>
      <vt:lpstr>Daily Trumpet Blasts</vt:lpstr>
      <vt:lpstr>Timeline</vt:lpstr>
      <vt:lpstr>Russian Doll Analogy</vt:lpstr>
      <vt:lpstr>Timeline</vt:lpstr>
      <vt:lpstr>PowerPoint Presentation</vt:lpstr>
      <vt:lpstr>End of Lesson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Unpacking the Book of Revelation</dc:title>
  <dc:creator>Jehu Chan</dc:creator>
  <cp:lastModifiedBy>Heng Toong Chan</cp:lastModifiedBy>
  <cp:revision>53</cp:revision>
  <dcterms:created xsi:type="dcterms:W3CDTF">2019-11-27T13:59:31Z</dcterms:created>
  <dcterms:modified xsi:type="dcterms:W3CDTF">2019-12-22T00:05:58Z</dcterms:modified>
</cp:coreProperties>
</file>