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0" r:id="rId18"/>
    <p:sldId id="274" r:id="rId19"/>
    <p:sldId id="275" r:id="rId20"/>
    <p:sldId id="276" r:id="rId21"/>
    <p:sldId id="277" r:id="rId22"/>
    <p:sldId id="278"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3758"/>
  </p:normalViewPr>
  <p:slideViewPr>
    <p:cSldViewPr snapToGrid="0" snapToObjects="1">
      <p:cViewPr varScale="1">
        <p:scale>
          <a:sx n="122" d="100"/>
          <a:sy n="122" d="100"/>
        </p:scale>
        <p:origin x="216" y="21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583A3-35A2-054A-8932-D71B255B50CC}" type="datetimeFigureOut">
              <a:rPr lang="en-US" smtClean="0"/>
              <a:t>6/30/19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7EFB57-0003-D14A-9315-0AA4CA59B82D}" type="slidenum">
              <a:rPr lang="en-US" smtClean="0"/>
              <a:t>‹#›</a:t>
            </a:fld>
            <a:endParaRPr lang="en-US"/>
          </a:p>
        </p:txBody>
      </p:sp>
    </p:spTree>
    <p:extLst>
      <p:ext uri="{BB962C8B-B14F-4D97-AF65-F5344CB8AC3E}">
        <p14:creationId xmlns:p14="http://schemas.microsoft.com/office/powerpoint/2010/main" val="1756847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5F8865-2470-0E44-913F-AB306469646B}" type="slidenum">
              <a:rPr lang="en-US" smtClean="0"/>
              <a:t>1</a:t>
            </a:fld>
            <a:endParaRPr lang="en-US"/>
          </a:p>
        </p:txBody>
      </p:sp>
    </p:spTree>
    <p:extLst>
      <p:ext uri="{BB962C8B-B14F-4D97-AF65-F5344CB8AC3E}">
        <p14:creationId xmlns:p14="http://schemas.microsoft.com/office/powerpoint/2010/main" val="3852894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BA6C-4679-B341-9BFB-ECD853BAC3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3F73CC-C74D-414D-812A-97914083E9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4BBA6A-37F6-E040-9F14-3081E99A0EC0}"/>
              </a:ext>
            </a:extLst>
          </p:cNvPr>
          <p:cNvSpPr>
            <a:spLocks noGrp="1"/>
          </p:cNvSpPr>
          <p:nvPr>
            <p:ph type="dt" sz="half" idx="10"/>
          </p:nvPr>
        </p:nvSpPr>
        <p:spPr/>
        <p:txBody>
          <a:bodyPr/>
          <a:lstStyle/>
          <a:p>
            <a:fld id="{EC257A60-EB2F-F247-B60F-DE5E4AC01804}" type="datetime1">
              <a:rPr lang="en-SG" smtClean="0"/>
              <a:t>30/6/19</a:t>
            </a:fld>
            <a:endParaRPr lang="en-US"/>
          </a:p>
        </p:txBody>
      </p:sp>
      <p:sp>
        <p:nvSpPr>
          <p:cNvPr id="5" name="Footer Placeholder 4">
            <a:extLst>
              <a:ext uri="{FF2B5EF4-FFF2-40B4-BE49-F238E27FC236}">
                <a16:creationId xmlns:a16="http://schemas.microsoft.com/office/drawing/2014/main" id="{77FE3C4E-C08F-4C4E-B39D-806049D95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3ACDE-EAA1-F146-B0F7-E5DA55E8EA5F}"/>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270299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5154-50A0-884A-BEDB-7BF778ED25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E232D4-C6B1-D34B-A39C-4EB1340906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DA342-76A9-BE42-81D8-3B9CF75D2977}"/>
              </a:ext>
            </a:extLst>
          </p:cNvPr>
          <p:cNvSpPr>
            <a:spLocks noGrp="1"/>
          </p:cNvSpPr>
          <p:nvPr>
            <p:ph type="dt" sz="half" idx="10"/>
          </p:nvPr>
        </p:nvSpPr>
        <p:spPr/>
        <p:txBody>
          <a:bodyPr/>
          <a:lstStyle/>
          <a:p>
            <a:fld id="{7549A1D9-D05E-484B-8E23-12F814C29CA2}" type="datetime1">
              <a:rPr lang="en-SG" smtClean="0"/>
              <a:t>30/6/19</a:t>
            </a:fld>
            <a:endParaRPr lang="en-US"/>
          </a:p>
        </p:txBody>
      </p:sp>
      <p:sp>
        <p:nvSpPr>
          <p:cNvPr id="5" name="Footer Placeholder 4">
            <a:extLst>
              <a:ext uri="{FF2B5EF4-FFF2-40B4-BE49-F238E27FC236}">
                <a16:creationId xmlns:a16="http://schemas.microsoft.com/office/drawing/2014/main" id="{982B7B02-BFF8-6D48-A3F2-A539D78E9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A09BE-A5CB-E140-A495-85ED097EFEF5}"/>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61264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6B5156-B669-3B43-ABAF-C4DE6629E0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C7C390-3541-1541-BA13-A03BCB6F340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D3352-61D7-EF42-BE50-D4B5F0E2B0D3}"/>
              </a:ext>
            </a:extLst>
          </p:cNvPr>
          <p:cNvSpPr>
            <a:spLocks noGrp="1"/>
          </p:cNvSpPr>
          <p:nvPr>
            <p:ph type="dt" sz="half" idx="10"/>
          </p:nvPr>
        </p:nvSpPr>
        <p:spPr/>
        <p:txBody>
          <a:bodyPr/>
          <a:lstStyle/>
          <a:p>
            <a:fld id="{B16D3B8C-0722-EF49-A266-03C684A9C38D}" type="datetime1">
              <a:rPr lang="en-SG" smtClean="0"/>
              <a:t>30/6/19</a:t>
            </a:fld>
            <a:endParaRPr lang="en-US"/>
          </a:p>
        </p:txBody>
      </p:sp>
      <p:sp>
        <p:nvSpPr>
          <p:cNvPr id="5" name="Footer Placeholder 4">
            <a:extLst>
              <a:ext uri="{FF2B5EF4-FFF2-40B4-BE49-F238E27FC236}">
                <a16:creationId xmlns:a16="http://schemas.microsoft.com/office/drawing/2014/main" id="{73E3D569-AC5C-0B46-89E0-49E833ECE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E736B-B3B3-6F4E-9931-9A0735C0333C}"/>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159375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81BA-7781-7E4F-BB1D-E665D2DE9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AC6AAA-0308-3042-8B27-9EDCAD594A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DF1EF-67F3-1D4F-BB2F-286AB0E83505}"/>
              </a:ext>
            </a:extLst>
          </p:cNvPr>
          <p:cNvSpPr>
            <a:spLocks noGrp="1"/>
          </p:cNvSpPr>
          <p:nvPr>
            <p:ph type="dt" sz="half" idx="10"/>
          </p:nvPr>
        </p:nvSpPr>
        <p:spPr/>
        <p:txBody>
          <a:bodyPr/>
          <a:lstStyle/>
          <a:p>
            <a:fld id="{994AF9D4-ED3D-0F4C-A40A-461245DC4F95}" type="datetime1">
              <a:rPr lang="en-SG" smtClean="0"/>
              <a:t>30/6/19</a:t>
            </a:fld>
            <a:endParaRPr lang="en-US"/>
          </a:p>
        </p:txBody>
      </p:sp>
      <p:sp>
        <p:nvSpPr>
          <p:cNvPr id="5" name="Footer Placeholder 4">
            <a:extLst>
              <a:ext uri="{FF2B5EF4-FFF2-40B4-BE49-F238E27FC236}">
                <a16:creationId xmlns:a16="http://schemas.microsoft.com/office/drawing/2014/main" id="{B5C5EF16-8215-E24E-9FBA-8B5B38D0F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6D1DD-0AD4-5A4F-A6C9-BB57CE987677}"/>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102878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9C2A-5F94-B445-8CE0-28ECE0D03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B81CA2-DFC4-2F4B-BC8C-1019F2E6FA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9C4E7-4D7F-F049-9DEF-F1BA30DFBDD9}"/>
              </a:ext>
            </a:extLst>
          </p:cNvPr>
          <p:cNvSpPr>
            <a:spLocks noGrp="1"/>
          </p:cNvSpPr>
          <p:nvPr>
            <p:ph type="dt" sz="half" idx="10"/>
          </p:nvPr>
        </p:nvSpPr>
        <p:spPr/>
        <p:txBody>
          <a:bodyPr/>
          <a:lstStyle/>
          <a:p>
            <a:fld id="{2693EA6E-3498-7F4E-9137-FBE28C90DC0E}" type="datetime1">
              <a:rPr lang="en-SG" smtClean="0"/>
              <a:t>30/6/19</a:t>
            </a:fld>
            <a:endParaRPr lang="en-US"/>
          </a:p>
        </p:txBody>
      </p:sp>
      <p:sp>
        <p:nvSpPr>
          <p:cNvPr id="5" name="Footer Placeholder 4">
            <a:extLst>
              <a:ext uri="{FF2B5EF4-FFF2-40B4-BE49-F238E27FC236}">
                <a16:creationId xmlns:a16="http://schemas.microsoft.com/office/drawing/2014/main" id="{E068F964-F063-8E47-905D-449F1C769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F9CAD-B37E-7948-BF9B-7A2EB53509DB}"/>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2842777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8B62-85C1-3647-8343-72C3B37C32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71D7E-B5C6-8346-95C2-7FCD209866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AD18F-CCAA-4D4B-8EF2-92F648D63A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6E90E0-A6C7-D241-94CC-C97BFF82BE37}"/>
              </a:ext>
            </a:extLst>
          </p:cNvPr>
          <p:cNvSpPr>
            <a:spLocks noGrp="1"/>
          </p:cNvSpPr>
          <p:nvPr>
            <p:ph type="dt" sz="half" idx="10"/>
          </p:nvPr>
        </p:nvSpPr>
        <p:spPr/>
        <p:txBody>
          <a:bodyPr/>
          <a:lstStyle/>
          <a:p>
            <a:fld id="{B44D34A0-4E97-3B4F-BEC5-ACC00152841C}" type="datetime1">
              <a:rPr lang="en-SG" smtClean="0"/>
              <a:t>30/6/19</a:t>
            </a:fld>
            <a:endParaRPr lang="en-US"/>
          </a:p>
        </p:txBody>
      </p:sp>
      <p:sp>
        <p:nvSpPr>
          <p:cNvPr id="6" name="Footer Placeholder 5">
            <a:extLst>
              <a:ext uri="{FF2B5EF4-FFF2-40B4-BE49-F238E27FC236}">
                <a16:creationId xmlns:a16="http://schemas.microsoft.com/office/drawing/2014/main" id="{559DE17A-B9AB-204F-A36C-B0BF60C8A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23169-1EB7-8B49-9C60-0B77BBC2D379}"/>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34451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D85B-5EBE-5D42-A6B1-7054EE992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D7F3D9-25BF-1741-BD86-5541B2442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1ED3D1-3A24-8547-9152-7B0BEEA195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E42002-88D1-DA48-BF44-ADCF072A9F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B4158A-9917-3B43-9320-3A9BD14D67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69C9D6-3A60-0545-B439-DCA7E7B7C9C6}"/>
              </a:ext>
            </a:extLst>
          </p:cNvPr>
          <p:cNvSpPr>
            <a:spLocks noGrp="1"/>
          </p:cNvSpPr>
          <p:nvPr>
            <p:ph type="dt" sz="half" idx="10"/>
          </p:nvPr>
        </p:nvSpPr>
        <p:spPr/>
        <p:txBody>
          <a:bodyPr/>
          <a:lstStyle/>
          <a:p>
            <a:fld id="{EBF80B7E-DE8F-244C-90FA-8B273B86083C}" type="datetime1">
              <a:rPr lang="en-SG" smtClean="0"/>
              <a:t>30/6/19</a:t>
            </a:fld>
            <a:endParaRPr lang="en-US"/>
          </a:p>
        </p:txBody>
      </p:sp>
      <p:sp>
        <p:nvSpPr>
          <p:cNvPr id="8" name="Footer Placeholder 7">
            <a:extLst>
              <a:ext uri="{FF2B5EF4-FFF2-40B4-BE49-F238E27FC236}">
                <a16:creationId xmlns:a16="http://schemas.microsoft.com/office/drawing/2014/main" id="{644C47F8-7158-4841-8149-4AC871636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317-4CF5-2E4C-A523-B267453FFDA3}"/>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355031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D738-348E-FF49-87B0-87C3DD8E1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F61158-B771-DD4A-AA06-9CA4565982CC}"/>
              </a:ext>
            </a:extLst>
          </p:cNvPr>
          <p:cNvSpPr>
            <a:spLocks noGrp="1"/>
          </p:cNvSpPr>
          <p:nvPr>
            <p:ph type="dt" sz="half" idx="10"/>
          </p:nvPr>
        </p:nvSpPr>
        <p:spPr/>
        <p:txBody>
          <a:bodyPr/>
          <a:lstStyle/>
          <a:p>
            <a:fld id="{DB311D5E-49DF-D74B-9B18-895B24D9E375}" type="datetime1">
              <a:rPr lang="en-SG" smtClean="0"/>
              <a:t>30/6/19</a:t>
            </a:fld>
            <a:endParaRPr lang="en-US"/>
          </a:p>
        </p:txBody>
      </p:sp>
      <p:sp>
        <p:nvSpPr>
          <p:cNvPr id="4" name="Footer Placeholder 3">
            <a:extLst>
              <a:ext uri="{FF2B5EF4-FFF2-40B4-BE49-F238E27FC236}">
                <a16:creationId xmlns:a16="http://schemas.microsoft.com/office/drawing/2014/main" id="{29F80366-1553-8441-9C7C-5111122D8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AF270-3E76-DD4A-A5CD-4CE051D8A26B}"/>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351668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5A87C-0B52-A145-A01F-FD036A0DF3DA}"/>
              </a:ext>
            </a:extLst>
          </p:cNvPr>
          <p:cNvSpPr>
            <a:spLocks noGrp="1"/>
          </p:cNvSpPr>
          <p:nvPr>
            <p:ph type="dt" sz="half" idx="10"/>
          </p:nvPr>
        </p:nvSpPr>
        <p:spPr/>
        <p:txBody>
          <a:bodyPr/>
          <a:lstStyle/>
          <a:p>
            <a:fld id="{10FB48B9-4EF5-7C49-9EFD-026473364BBA}" type="datetime1">
              <a:rPr lang="en-SG" smtClean="0"/>
              <a:t>30/6/19</a:t>
            </a:fld>
            <a:endParaRPr lang="en-US"/>
          </a:p>
        </p:txBody>
      </p:sp>
      <p:sp>
        <p:nvSpPr>
          <p:cNvPr id="3" name="Footer Placeholder 2">
            <a:extLst>
              <a:ext uri="{FF2B5EF4-FFF2-40B4-BE49-F238E27FC236}">
                <a16:creationId xmlns:a16="http://schemas.microsoft.com/office/drawing/2014/main" id="{5E73EDA0-DDD7-5348-9997-245CC71AFF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8D35DB-D0E7-6246-9FEC-87CC5BDBABC3}"/>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49298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8A0D-8939-7544-BD27-775D64A8C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B5018D-BE00-3B46-8DEF-4D31EA866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900CD-2953-1E42-8EA3-9FF05299C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EDCB7F-F9CB-C146-8466-6A14134897FB}"/>
              </a:ext>
            </a:extLst>
          </p:cNvPr>
          <p:cNvSpPr>
            <a:spLocks noGrp="1"/>
          </p:cNvSpPr>
          <p:nvPr>
            <p:ph type="dt" sz="half" idx="10"/>
          </p:nvPr>
        </p:nvSpPr>
        <p:spPr/>
        <p:txBody>
          <a:bodyPr/>
          <a:lstStyle/>
          <a:p>
            <a:fld id="{58B46BDB-8C3E-BB48-9C7A-139072A51A1A}" type="datetime1">
              <a:rPr lang="en-SG" smtClean="0"/>
              <a:t>30/6/19</a:t>
            </a:fld>
            <a:endParaRPr lang="en-US"/>
          </a:p>
        </p:txBody>
      </p:sp>
      <p:sp>
        <p:nvSpPr>
          <p:cNvPr id="6" name="Footer Placeholder 5">
            <a:extLst>
              <a:ext uri="{FF2B5EF4-FFF2-40B4-BE49-F238E27FC236}">
                <a16:creationId xmlns:a16="http://schemas.microsoft.com/office/drawing/2014/main" id="{C3B3B080-101F-A642-9329-E426300C0F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6CA73-269F-0347-AEE3-4267AADBA45C}"/>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407284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EEBB-4037-F144-A09F-4C30850F0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A125F5-DF8A-4B4E-B014-D4D50F5AD3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46F0A-6642-4246-B13E-6FA98C723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50F10D-0681-3845-9AF8-D99A813538DE}"/>
              </a:ext>
            </a:extLst>
          </p:cNvPr>
          <p:cNvSpPr>
            <a:spLocks noGrp="1"/>
          </p:cNvSpPr>
          <p:nvPr>
            <p:ph type="dt" sz="half" idx="10"/>
          </p:nvPr>
        </p:nvSpPr>
        <p:spPr/>
        <p:txBody>
          <a:bodyPr/>
          <a:lstStyle/>
          <a:p>
            <a:fld id="{01F3C046-BD30-7C4C-B97A-F64FE6E5E861}" type="datetime1">
              <a:rPr lang="en-SG" smtClean="0"/>
              <a:t>30/6/19</a:t>
            </a:fld>
            <a:endParaRPr lang="en-US"/>
          </a:p>
        </p:txBody>
      </p:sp>
      <p:sp>
        <p:nvSpPr>
          <p:cNvPr id="6" name="Footer Placeholder 5">
            <a:extLst>
              <a:ext uri="{FF2B5EF4-FFF2-40B4-BE49-F238E27FC236}">
                <a16:creationId xmlns:a16="http://schemas.microsoft.com/office/drawing/2014/main" id="{497C1B60-3B7E-FA45-8BB8-1405187DD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337DC-7E8B-164E-B938-73EE64820EA1}"/>
              </a:ext>
            </a:extLst>
          </p:cNvPr>
          <p:cNvSpPr>
            <a:spLocks noGrp="1"/>
          </p:cNvSpPr>
          <p:nvPr>
            <p:ph type="sldNum" sz="quarter" idx="12"/>
          </p:nvPr>
        </p:nvSpPr>
        <p:spPr/>
        <p:txBody>
          <a:bodyPr/>
          <a:lstStyle/>
          <a:p>
            <a:fld id="{E31E4066-1BBF-3E43-97D1-349EF343F3C7}" type="slidenum">
              <a:rPr lang="en-US" smtClean="0"/>
              <a:t>‹#›</a:t>
            </a:fld>
            <a:endParaRPr lang="en-US"/>
          </a:p>
        </p:txBody>
      </p:sp>
    </p:spTree>
    <p:extLst>
      <p:ext uri="{BB962C8B-B14F-4D97-AF65-F5344CB8AC3E}">
        <p14:creationId xmlns:p14="http://schemas.microsoft.com/office/powerpoint/2010/main" val="64630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C67B6-7D8C-054B-BCAB-356DB10F3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D67934-62CB-DD45-AEA4-5C103FDB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7C015-FE23-0847-84CD-CCAD236D0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90720-173B-7F44-BA98-5AD5E80EC256}" type="datetime1">
              <a:rPr lang="en-SG" smtClean="0"/>
              <a:t>30/6/19</a:t>
            </a:fld>
            <a:endParaRPr lang="en-US"/>
          </a:p>
        </p:txBody>
      </p:sp>
      <p:sp>
        <p:nvSpPr>
          <p:cNvPr id="5" name="Footer Placeholder 4">
            <a:extLst>
              <a:ext uri="{FF2B5EF4-FFF2-40B4-BE49-F238E27FC236}">
                <a16:creationId xmlns:a16="http://schemas.microsoft.com/office/drawing/2014/main" id="{83E0C2E0-00DA-464F-8C30-5E9BD3808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6079FC-4523-CD4F-88F4-4A3A86430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E4066-1BBF-3E43-97D1-349EF343F3C7}" type="slidenum">
              <a:rPr lang="en-US" smtClean="0"/>
              <a:t>‹#›</a:t>
            </a:fld>
            <a:endParaRPr lang="en-US"/>
          </a:p>
        </p:txBody>
      </p:sp>
    </p:spTree>
    <p:extLst>
      <p:ext uri="{BB962C8B-B14F-4D97-AF65-F5344CB8AC3E}">
        <p14:creationId xmlns:p14="http://schemas.microsoft.com/office/powerpoint/2010/main" val="142130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refworld.org/docid/3ae6b39c0.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hyperlink" Target="https://www.biblegateway.com/passage/?search=Rev+13:15-18&amp;version=NKJV#fen-NKJV-30926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neverthirsty.org/bible-qa/qa-archives/question/does-daniel-925-refer-to-cyrus-decre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40EA5-6190-CD41-806C-9B729CB33CC5}"/>
              </a:ext>
            </a:extLst>
          </p:cNvPr>
          <p:cNvPicPr>
            <a:picLocks noChangeAspect="1"/>
          </p:cNvPicPr>
          <p:nvPr/>
        </p:nvPicPr>
        <p:blipFill>
          <a:blip r:embed="rId3"/>
          <a:stretch>
            <a:fillRect/>
          </a:stretch>
        </p:blipFill>
        <p:spPr>
          <a:xfrm>
            <a:off x="1" y="0"/>
            <a:ext cx="12191999" cy="6858000"/>
          </a:xfrm>
          <a:prstGeom prst="rect">
            <a:avLst/>
          </a:prstGeom>
        </p:spPr>
      </p:pic>
      <p:sp>
        <p:nvSpPr>
          <p:cNvPr id="6" name="TextBox 5">
            <a:extLst>
              <a:ext uri="{FF2B5EF4-FFF2-40B4-BE49-F238E27FC236}">
                <a16:creationId xmlns:a16="http://schemas.microsoft.com/office/drawing/2014/main" id="{366448AB-C884-0545-9223-AB3F58592681}"/>
              </a:ext>
            </a:extLst>
          </p:cNvPr>
          <p:cNvSpPr txBox="1"/>
          <p:nvPr/>
        </p:nvSpPr>
        <p:spPr>
          <a:xfrm>
            <a:off x="2959319" y="275320"/>
            <a:ext cx="6738057" cy="923330"/>
          </a:xfrm>
          <a:prstGeom prst="rect">
            <a:avLst/>
          </a:prstGeom>
          <a:noFill/>
        </p:spPr>
        <p:txBody>
          <a:bodyPr wrap="square" rtlCol="0">
            <a:spAutoFit/>
            <a:scene3d>
              <a:camera prst="orthographicFront"/>
              <a:lightRig rig="threePt" dir="t"/>
            </a:scene3d>
            <a:sp3d extrusionH="57150" prstMaterial="metal">
              <a:bevelT w="82550" h="38100" prst="coolSlant"/>
            </a:sp3d>
          </a:bodyPr>
          <a:lstStyle/>
          <a:p>
            <a:pPr algn="ctr"/>
            <a:r>
              <a:rPr lang="en-US" sz="5400" b="1" dirty="0">
                <a:solidFill>
                  <a:schemeClr val="bg1"/>
                </a:solidFill>
                <a:latin typeface="Mistral" panose="03090702030407020403" pitchFamily="66" charset="0"/>
              </a:rPr>
              <a:t>Sabbath Marketplace Service</a:t>
            </a:r>
          </a:p>
        </p:txBody>
      </p:sp>
      <p:sp>
        <p:nvSpPr>
          <p:cNvPr id="7" name="TextBox 6">
            <a:extLst>
              <a:ext uri="{FF2B5EF4-FFF2-40B4-BE49-F238E27FC236}">
                <a16:creationId xmlns:a16="http://schemas.microsoft.com/office/drawing/2014/main" id="{C8F2EFEC-29B6-6143-AF16-BB613E83400E}"/>
              </a:ext>
            </a:extLst>
          </p:cNvPr>
          <p:cNvSpPr txBox="1"/>
          <p:nvPr/>
        </p:nvSpPr>
        <p:spPr>
          <a:xfrm>
            <a:off x="3748686" y="4229093"/>
            <a:ext cx="5588000" cy="1200329"/>
          </a:xfrm>
          <a:prstGeom prst="rect">
            <a:avLst/>
          </a:prstGeom>
          <a:noFill/>
        </p:spPr>
        <p:txBody>
          <a:bodyPr wrap="square" rtlCol="0">
            <a:spAutoFit/>
          </a:bodyPr>
          <a:lstStyle/>
          <a:p>
            <a:pPr algn="ctr"/>
            <a:r>
              <a:rPr lang="en-US" sz="3600" b="1" dirty="0">
                <a:solidFill>
                  <a:schemeClr val="bg1"/>
                </a:solidFill>
                <a:latin typeface="Mistral" panose="03090702030407020403" pitchFamily="66" charset="0"/>
              </a:rPr>
              <a:t> 29</a:t>
            </a:r>
            <a:r>
              <a:rPr lang="en-US" sz="3600" b="1" baseline="30000" dirty="0">
                <a:solidFill>
                  <a:schemeClr val="bg1"/>
                </a:solidFill>
                <a:latin typeface="Mistral" panose="03090702030407020403" pitchFamily="66" charset="0"/>
              </a:rPr>
              <a:t>th</a:t>
            </a:r>
            <a:r>
              <a:rPr lang="en-US" sz="3600" b="1" dirty="0">
                <a:solidFill>
                  <a:schemeClr val="bg1"/>
                </a:solidFill>
                <a:latin typeface="Mistral" panose="03090702030407020403" pitchFamily="66" charset="0"/>
              </a:rPr>
              <a:t> June 2019</a:t>
            </a:r>
          </a:p>
          <a:p>
            <a:pPr algn="ctr"/>
            <a:r>
              <a:rPr lang="en-US" sz="3600" b="1" dirty="0">
                <a:solidFill>
                  <a:schemeClr val="bg1"/>
                </a:solidFill>
                <a:latin typeface="Mistral" panose="03090702030407020403" pitchFamily="66" charset="0"/>
              </a:rPr>
              <a:t>3 pm to 5 pm</a:t>
            </a:r>
          </a:p>
        </p:txBody>
      </p:sp>
      <p:sp>
        <p:nvSpPr>
          <p:cNvPr id="8" name="TextBox 7">
            <a:extLst>
              <a:ext uri="{FF2B5EF4-FFF2-40B4-BE49-F238E27FC236}">
                <a16:creationId xmlns:a16="http://schemas.microsoft.com/office/drawing/2014/main" id="{0B801B12-B8C0-5549-AEAA-AA1FD752CA59}"/>
              </a:ext>
            </a:extLst>
          </p:cNvPr>
          <p:cNvSpPr txBox="1"/>
          <p:nvPr/>
        </p:nvSpPr>
        <p:spPr>
          <a:xfrm>
            <a:off x="5994401" y="4965783"/>
            <a:ext cx="5757333" cy="1384995"/>
          </a:xfrm>
          <a:prstGeom prst="rect">
            <a:avLst/>
          </a:prstGeom>
          <a:noFill/>
        </p:spPr>
        <p:txBody>
          <a:bodyPr wrap="square" rtlCol="0">
            <a:spAutoFit/>
          </a:bodyPr>
          <a:lstStyle/>
          <a:p>
            <a:pPr algn="r"/>
            <a:r>
              <a:rPr lang="en-US" sz="2800" b="1" dirty="0">
                <a:solidFill>
                  <a:schemeClr val="bg1"/>
                </a:solidFill>
                <a:latin typeface="Mistral" panose="03090702030407020403" pitchFamily="66" charset="0"/>
              </a:rPr>
              <a:t>CMC Conference Room</a:t>
            </a:r>
          </a:p>
          <a:p>
            <a:pPr algn="r"/>
            <a:r>
              <a:rPr lang="en-US" sz="2800" b="1" dirty="0">
                <a:solidFill>
                  <a:schemeClr val="bg1"/>
                </a:solidFill>
                <a:latin typeface="Mistral" panose="03090702030407020403" pitchFamily="66" charset="0"/>
              </a:rPr>
              <a:t>CT Hub</a:t>
            </a:r>
          </a:p>
          <a:p>
            <a:pPr algn="r"/>
            <a:r>
              <a:rPr lang="en-US" sz="2800" b="1" dirty="0">
                <a:solidFill>
                  <a:schemeClr val="bg1"/>
                </a:solidFill>
                <a:latin typeface="Mistral" panose="03090702030407020403" pitchFamily="66" charset="0"/>
              </a:rPr>
              <a:t> #11-15</a:t>
            </a:r>
          </a:p>
        </p:txBody>
      </p:sp>
      <p:sp>
        <p:nvSpPr>
          <p:cNvPr id="10" name="TextBox 9">
            <a:extLst>
              <a:ext uri="{FF2B5EF4-FFF2-40B4-BE49-F238E27FC236}">
                <a16:creationId xmlns:a16="http://schemas.microsoft.com/office/drawing/2014/main" id="{ACA802FC-4063-164D-8336-E682691FAD3B}"/>
              </a:ext>
            </a:extLst>
          </p:cNvPr>
          <p:cNvSpPr txBox="1"/>
          <p:nvPr/>
        </p:nvSpPr>
        <p:spPr>
          <a:xfrm>
            <a:off x="495156" y="4965783"/>
            <a:ext cx="4297562" cy="1692771"/>
          </a:xfrm>
          <a:prstGeom prst="rect">
            <a:avLst/>
          </a:prstGeom>
          <a:noFill/>
        </p:spPr>
        <p:txBody>
          <a:bodyPr wrap="square" rtlCol="0">
            <a:spAutoFit/>
          </a:bodyPr>
          <a:lstStyle/>
          <a:p>
            <a:r>
              <a:rPr lang="en-US" sz="2800" b="1" dirty="0">
                <a:solidFill>
                  <a:schemeClr val="bg1"/>
                </a:solidFill>
                <a:latin typeface="Mistral" panose="03090702030407020403" pitchFamily="66" charset="0"/>
              </a:rPr>
              <a:t>Jehu &amp; Christine Chan</a:t>
            </a:r>
          </a:p>
          <a:p>
            <a:r>
              <a:rPr lang="en-US" sz="2800" b="1" dirty="0">
                <a:solidFill>
                  <a:schemeClr val="bg1"/>
                </a:solidFill>
                <a:latin typeface="Mistral" panose="03090702030407020403" pitchFamily="66" charset="0"/>
              </a:rPr>
              <a:t>ICEJ Singapore - National Directors</a:t>
            </a:r>
          </a:p>
          <a:p>
            <a:r>
              <a:rPr lang="en-US" sz="2000" b="1" dirty="0" err="1">
                <a:solidFill>
                  <a:schemeClr val="bg1"/>
                </a:solidFill>
                <a:latin typeface="Arial" panose="020B0604020202020204" pitchFamily="34" charset="0"/>
                <a:cs typeface="Arial" panose="020B0604020202020204" pitchFamily="34" charset="0"/>
              </a:rPr>
              <a:t>www.icej.org</a:t>
            </a:r>
            <a:endParaRPr lang="en-US" sz="2000" b="1" dirty="0">
              <a:solidFill>
                <a:schemeClr val="bg1"/>
              </a:solidFill>
              <a:latin typeface="Arial" panose="020B0604020202020204" pitchFamily="34" charset="0"/>
              <a:cs typeface="Arial" panose="020B0604020202020204" pitchFamily="34" charset="0"/>
            </a:endParaRPr>
          </a:p>
          <a:p>
            <a:endParaRPr lang="en-US" sz="2800" b="1" dirty="0">
              <a:solidFill>
                <a:schemeClr val="bg1"/>
              </a:solidFill>
              <a:latin typeface="Mistral" panose="03090702030407020403" pitchFamily="66" charset="0"/>
            </a:endParaRPr>
          </a:p>
        </p:txBody>
      </p:sp>
      <p:sp>
        <p:nvSpPr>
          <p:cNvPr id="2" name="Slide Number Placeholder 1">
            <a:extLst>
              <a:ext uri="{FF2B5EF4-FFF2-40B4-BE49-F238E27FC236}">
                <a16:creationId xmlns:a16="http://schemas.microsoft.com/office/drawing/2014/main" id="{62E2B433-968D-6941-BF4A-9EF72D7581DA}"/>
              </a:ext>
            </a:extLst>
          </p:cNvPr>
          <p:cNvSpPr>
            <a:spLocks noGrp="1"/>
          </p:cNvSpPr>
          <p:nvPr>
            <p:ph type="sldNum" sz="quarter" idx="12"/>
          </p:nvPr>
        </p:nvSpPr>
        <p:spPr/>
        <p:txBody>
          <a:bodyPr/>
          <a:lstStyle/>
          <a:p>
            <a:fld id="{AE5155AF-5FDB-624D-BEE0-7C070E3782EE}" type="slidenum">
              <a:rPr lang="en-US" smtClean="0"/>
              <a:t>1</a:t>
            </a:fld>
            <a:endParaRPr lang="en-US"/>
          </a:p>
        </p:txBody>
      </p:sp>
      <p:sp>
        <p:nvSpPr>
          <p:cNvPr id="9" name="TextBox 8">
            <a:extLst>
              <a:ext uri="{FF2B5EF4-FFF2-40B4-BE49-F238E27FC236}">
                <a16:creationId xmlns:a16="http://schemas.microsoft.com/office/drawing/2014/main" id="{39F30A66-8D8B-F24B-B8B7-239ED4CF1000}"/>
              </a:ext>
            </a:extLst>
          </p:cNvPr>
          <p:cNvSpPr txBox="1"/>
          <p:nvPr/>
        </p:nvSpPr>
        <p:spPr>
          <a:xfrm>
            <a:off x="2141702" y="1921756"/>
            <a:ext cx="8646563" cy="1938992"/>
          </a:xfrm>
          <a:prstGeom prst="rect">
            <a:avLst/>
          </a:prstGeom>
          <a:noFill/>
        </p:spPr>
        <p:txBody>
          <a:bodyPr wrap="square" rtlCol="0">
            <a:spAutoFit/>
            <a:scene3d>
              <a:camera prst="orthographicFront"/>
              <a:lightRig rig="threePt" dir="t"/>
            </a:scene3d>
            <a:sp3d extrusionH="57150" prstMaterial="metal">
              <a:bevelT w="82550" h="38100" prst="coolSlant"/>
            </a:sp3d>
          </a:bodyPr>
          <a:lstStyle/>
          <a:p>
            <a:pPr algn="ctr"/>
            <a:r>
              <a:rPr lang="en-US" sz="6600" b="1" dirty="0">
                <a:solidFill>
                  <a:schemeClr val="bg1"/>
                </a:solidFill>
                <a:latin typeface="Mistral" panose="03090702030407020403" pitchFamily="66" charset="0"/>
              </a:rPr>
              <a:t>Biblical Messianic Calendar </a:t>
            </a:r>
          </a:p>
          <a:p>
            <a:pPr algn="ctr"/>
            <a:r>
              <a:rPr lang="en-US" sz="5400" b="1" dirty="0">
                <a:solidFill>
                  <a:schemeClr val="bg1"/>
                </a:solidFill>
                <a:latin typeface="Mistral" panose="03090702030407020403" pitchFamily="66" charset="0"/>
              </a:rPr>
              <a:t>Part Three</a:t>
            </a:r>
          </a:p>
        </p:txBody>
      </p:sp>
    </p:spTree>
    <p:extLst>
      <p:ext uri="{BB962C8B-B14F-4D97-AF65-F5344CB8AC3E}">
        <p14:creationId xmlns:p14="http://schemas.microsoft.com/office/powerpoint/2010/main" val="1521774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4A15-1A23-BA40-9736-DB687185B3A3}"/>
              </a:ext>
            </a:extLst>
          </p:cNvPr>
          <p:cNvSpPr>
            <a:spLocks noGrp="1"/>
          </p:cNvSpPr>
          <p:nvPr>
            <p:ph type="title"/>
          </p:nvPr>
        </p:nvSpPr>
        <p:spPr/>
        <p:txBody>
          <a:bodyPr/>
          <a:lstStyle/>
          <a:p>
            <a:r>
              <a:rPr lang="en-US" b="1" dirty="0"/>
              <a:t>Daniel Messianic Clock</a:t>
            </a:r>
          </a:p>
        </p:txBody>
      </p:sp>
      <p:sp>
        <p:nvSpPr>
          <p:cNvPr id="3" name="Content Placeholder 2">
            <a:extLst>
              <a:ext uri="{FF2B5EF4-FFF2-40B4-BE49-F238E27FC236}">
                <a16:creationId xmlns:a16="http://schemas.microsoft.com/office/drawing/2014/main" id="{9DE0D8B3-3174-E644-B165-B09B19AFBD8D}"/>
              </a:ext>
            </a:extLst>
          </p:cNvPr>
          <p:cNvSpPr>
            <a:spLocks noGrp="1"/>
          </p:cNvSpPr>
          <p:nvPr>
            <p:ph idx="1"/>
          </p:nvPr>
        </p:nvSpPr>
        <p:spPr/>
        <p:txBody>
          <a:bodyPr/>
          <a:lstStyle/>
          <a:p>
            <a:r>
              <a:rPr lang="en-SG" dirty="0"/>
              <a:t>Now I have come to make you understand what will happen to your people in the latter days, for the vision </a:t>
            </a:r>
            <a:r>
              <a:rPr lang="en-SG" i="1" dirty="0"/>
              <a:t>refers</a:t>
            </a:r>
            <a:r>
              <a:rPr lang="en-SG" dirty="0"/>
              <a:t> to </a:t>
            </a:r>
            <a:r>
              <a:rPr lang="en-SG" i="1" dirty="0"/>
              <a:t>many</a:t>
            </a:r>
            <a:r>
              <a:rPr lang="en-SG" dirty="0"/>
              <a:t> days yet </a:t>
            </a:r>
            <a:r>
              <a:rPr lang="en-SG" i="1" dirty="0"/>
              <a:t>to come – Daniel 10:14</a:t>
            </a:r>
          </a:p>
          <a:p>
            <a:r>
              <a:rPr lang="en-SG" dirty="0"/>
              <a:t>But you, Daniel, shut up the words, and seal the book until the time of the end; many shall run to and </a:t>
            </a:r>
            <a:r>
              <a:rPr lang="en-SG" dirty="0" err="1"/>
              <a:t>fro</a:t>
            </a:r>
            <a:r>
              <a:rPr lang="en-SG" dirty="0"/>
              <a:t>, and knowledge shall increase – Daniel 12:4</a:t>
            </a:r>
            <a:endParaRPr lang="en-US" dirty="0"/>
          </a:p>
        </p:txBody>
      </p:sp>
      <p:sp>
        <p:nvSpPr>
          <p:cNvPr id="4" name="Slide Number Placeholder 3">
            <a:extLst>
              <a:ext uri="{FF2B5EF4-FFF2-40B4-BE49-F238E27FC236}">
                <a16:creationId xmlns:a16="http://schemas.microsoft.com/office/drawing/2014/main" id="{4769BD22-7290-3B44-9261-568148923181}"/>
              </a:ext>
            </a:extLst>
          </p:cNvPr>
          <p:cNvSpPr>
            <a:spLocks noGrp="1"/>
          </p:cNvSpPr>
          <p:nvPr>
            <p:ph type="sldNum" sz="quarter" idx="12"/>
          </p:nvPr>
        </p:nvSpPr>
        <p:spPr/>
        <p:txBody>
          <a:bodyPr/>
          <a:lstStyle/>
          <a:p>
            <a:fld id="{E31E4066-1BBF-3E43-97D1-349EF343F3C7}" type="slidenum">
              <a:rPr lang="en-US" smtClean="0"/>
              <a:t>10</a:t>
            </a:fld>
            <a:endParaRPr lang="en-US"/>
          </a:p>
        </p:txBody>
      </p:sp>
    </p:spTree>
    <p:extLst>
      <p:ext uri="{BB962C8B-B14F-4D97-AF65-F5344CB8AC3E}">
        <p14:creationId xmlns:p14="http://schemas.microsoft.com/office/powerpoint/2010/main" val="129318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678B-ADAA-ED4F-ACCB-BD932DFB2E64}"/>
              </a:ext>
            </a:extLst>
          </p:cNvPr>
          <p:cNvSpPr>
            <a:spLocks noGrp="1"/>
          </p:cNvSpPr>
          <p:nvPr>
            <p:ph type="title"/>
          </p:nvPr>
        </p:nvSpPr>
        <p:spPr/>
        <p:txBody>
          <a:bodyPr/>
          <a:lstStyle/>
          <a:p>
            <a:r>
              <a:rPr lang="en-US" b="1" dirty="0"/>
              <a:t>Daniel Messianic Clock</a:t>
            </a:r>
            <a:endParaRPr lang="en-US" dirty="0"/>
          </a:p>
        </p:txBody>
      </p:sp>
      <p:sp>
        <p:nvSpPr>
          <p:cNvPr id="3" name="Content Placeholder 2">
            <a:extLst>
              <a:ext uri="{FF2B5EF4-FFF2-40B4-BE49-F238E27FC236}">
                <a16:creationId xmlns:a16="http://schemas.microsoft.com/office/drawing/2014/main" id="{A6704096-E8A8-7D43-AA7C-C2A3AF80CF27}"/>
              </a:ext>
            </a:extLst>
          </p:cNvPr>
          <p:cNvSpPr>
            <a:spLocks noGrp="1"/>
          </p:cNvSpPr>
          <p:nvPr>
            <p:ph idx="1"/>
          </p:nvPr>
        </p:nvSpPr>
        <p:spPr/>
        <p:txBody>
          <a:bodyPr>
            <a:normAutofit lnSpcReduction="10000"/>
          </a:bodyPr>
          <a:lstStyle/>
          <a:p>
            <a:r>
              <a:rPr lang="en-SG" dirty="0"/>
              <a:t>And he said, “Go </a:t>
            </a:r>
            <a:r>
              <a:rPr lang="en-SG" i="1" dirty="0"/>
              <a:t>your way,</a:t>
            </a:r>
            <a:r>
              <a:rPr lang="en-SG" dirty="0"/>
              <a:t> Daniel, for the words </a:t>
            </a:r>
            <a:r>
              <a:rPr lang="en-SG" i="1" dirty="0"/>
              <a:t>are</a:t>
            </a:r>
            <a:r>
              <a:rPr lang="en-SG" dirty="0"/>
              <a:t> closed up and sealed till the time of the end. </a:t>
            </a:r>
            <a:r>
              <a:rPr lang="en-SG" b="1" baseline="30000" dirty="0"/>
              <a:t> </a:t>
            </a:r>
            <a:r>
              <a:rPr lang="en-SG" dirty="0"/>
              <a:t>Many shall be purified, made white, and refined, but the wicked shall do wickedly; and none of the wicked shall understand, but the wise shall understand – Daniel 12:9-10</a:t>
            </a:r>
          </a:p>
          <a:p>
            <a:r>
              <a:rPr lang="en-SG" dirty="0"/>
              <a:t>And those of the people who understand shall instruct many; yet </a:t>
            </a:r>
            <a:r>
              <a:rPr lang="en-SG" i="1" dirty="0"/>
              <a:t>for many</a:t>
            </a:r>
            <a:r>
              <a:rPr lang="en-SG" dirty="0"/>
              <a:t> days they shall fall by sword and flame, by captivity and plundering. Now when they fall, they shall be aided with a little help; but many shall join with them by intrigue. And </a:t>
            </a:r>
            <a:r>
              <a:rPr lang="en-SG" i="1" dirty="0"/>
              <a:t>some</a:t>
            </a:r>
            <a:r>
              <a:rPr lang="en-SG" dirty="0"/>
              <a:t> of those of understanding shall fall, to refine them, purify </a:t>
            </a:r>
            <a:r>
              <a:rPr lang="en-SG" i="1" dirty="0"/>
              <a:t>them,</a:t>
            </a:r>
            <a:r>
              <a:rPr lang="en-SG" dirty="0"/>
              <a:t> and make </a:t>
            </a:r>
            <a:r>
              <a:rPr lang="en-SG" i="1" dirty="0"/>
              <a:t>them</a:t>
            </a:r>
            <a:r>
              <a:rPr lang="en-SG" dirty="0"/>
              <a:t> white, </a:t>
            </a:r>
            <a:r>
              <a:rPr lang="en-SG" i="1" dirty="0"/>
              <a:t>until</a:t>
            </a:r>
            <a:r>
              <a:rPr lang="en-SG" dirty="0"/>
              <a:t> the time of the end; because </a:t>
            </a:r>
            <a:r>
              <a:rPr lang="en-SG" i="1" dirty="0"/>
              <a:t>it is</a:t>
            </a:r>
            <a:r>
              <a:rPr lang="en-SG" dirty="0"/>
              <a:t> still for the appointed time – Daniel 11:33-35</a:t>
            </a:r>
            <a:endParaRPr lang="en-US" dirty="0"/>
          </a:p>
        </p:txBody>
      </p:sp>
      <p:sp>
        <p:nvSpPr>
          <p:cNvPr id="4" name="Slide Number Placeholder 3">
            <a:extLst>
              <a:ext uri="{FF2B5EF4-FFF2-40B4-BE49-F238E27FC236}">
                <a16:creationId xmlns:a16="http://schemas.microsoft.com/office/drawing/2014/main" id="{BB52B267-5CA4-8B4F-A4F5-DB6AA261BE26}"/>
              </a:ext>
            </a:extLst>
          </p:cNvPr>
          <p:cNvSpPr>
            <a:spLocks noGrp="1"/>
          </p:cNvSpPr>
          <p:nvPr>
            <p:ph type="sldNum" sz="quarter" idx="12"/>
          </p:nvPr>
        </p:nvSpPr>
        <p:spPr/>
        <p:txBody>
          <a:bodyPr/>
          <a:lstStyle/>
          <a:p>
            <a:fld id="{E31E4066-1BBF-3E43-97D1-349EF343F3C7}" type="slidenum">
              <a:rPr lang="en-US" smtClean="0"/>
              <a:t>11</a:t>
            </a:fld>
            <a:endParaRPr lang="en-US"/>
          </a:p>
        </p:txBody>
      </p:sp>
    </p:spTree>
    <p:extLst>
      <p:ext uri="{BB962C8B-B14F-4D97-AF65-F5344CB8AC3E}">
        <p14:creationId xmlns:p14="http://schemas.microsoft.com/office/powerpoint/2010/main" val="139880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46B15-C15F-B64A-9F48-0F9D6C4CA162}"/>
              </a:ext>
            </a:extLst>
          </p:cNvPr>
          <p:cNvSpPr>
            <a:spLocks noGrp="1"/>
          </p:cNvSpPr>
          <p:nvPr>
            <p:ph idx="1"/>
          </p:nvPr>
        </p:nvSpPr>
        <p:spPr>
          <a:xfrm>
            <a:off x="838200" y="406727"/>
            <a:ext cx="10912366" cy="6855921"/>
          </a:xfrm>
        </p:spPr>
        <p:txBody>
          <a:bodyPr>
            <a:normAutofit fontScale="85000" lnSpcReduction="20000"/>
          </a:bodyPr>
          <a:lstStyle/>
          <a:p>
            <a:r>
              <a:rPr lang="en-SG" sz="3300" dirty="0"/>
              <a:t>Yes, while I </a:t>
            </a:r>
            <a:r>
              <a:rPr lang="en-SG" sz="3300" i="1" dirty="0"/>
              <a:t>was</a:t>
            </a:r>
            <a:r>
              <a:rPr lang="en-SG" sz="3300" dirty="0"/>
              <a:t> speaking in prayer, the man Gabriel, whom I had seen in the vision at the beginning, being caused to fly swiftly, reached me about the time of the evening offering. And he informed </a:t>
            </a:r>
            <a:r>
              <a:rPr lang="en-SG" sz="3300" i="1" dirty="0"/>
              <a:t>me,</a:t>
            </a:r>
            <a:r>
              <a:rPr lang="en-SG" sz="3300" dirty="0"/>
              <a:t> and talked with me, and said, “O Daniel, I have now come forth to give you skill to understand. At the beginning of your supplications the command went out, and I have come to tell </a:t>
            </a:r>
            <a:r>
              <a:rPr lang="en-SG" sz="3300" i="1" dirty="0"/>
              <a:t>you,</a:t>
            </a:r>
            <a:r>
              <a:rPr lang="en-SG" sz="3300" dirty="0"/>
              <a:t> for you </a:t>
            </a:r>
            <a:r>
              <a:rPr lang="en-SG" sz="3300" i="1" dirty="0"/>
              <a:t>are</a:t>
            </a:r>
            <a:r>
              <a:rPr lang="en-SG" sz="3300" dirty="0"/>
              <a:t> greatly beloved; therefore consider the matter, and understand the vision: - Daniel 9:21-23</a:t>
            </a:r>
          </a:p>
          <a:p>
            <a:r>
              <a:rPr lang="en-SG" sz="3300" dirty="0"/>
              <a:t>And he said to me, “O Daniel, man greatly beloved, understand the words that I speak to you, and stand upright, for I have now been sent to you.” While he was speaking this word to me, I stood trembling. Then he said to me, “Do not fear, Daniel, for from the first day that you set your heart to understand, </a:t>
            </a:r>
            <a:r>
              <a:rPr lang="en-SG" sz="3300" b="1" i="1" dirty="0"/>
              <a:t>and to humble yourself </a:t>
            </a:r>
            <a:r>
              <a:rPr lang="en-SG" sz="3300" dirty="0"/>
              <a:t>before your God, your words were heard; and I have come because of your words. But the </a:t>
            </a:r>
            <a:r>
              <a:rPr lang="en-SG" sz="3300" b="1" i="1" dirty="0"/>
              <a:t>prince of the kingdom of Persia </a:t>
            </a:r>
            <a:r>
              <a:rPr lang="en-SG" sz="3300" dirty="0"/>
              <a:t>withstood me twenty-one days; and behold, </a:t>
            </a:r>
            <a:r>
              <a:rPr lang="en-SG" sz="3300" b="1" i="1" dirty="0"/>
              <a:t>Michael,</a:t>
            </a:r>
            <a:r>
              <a:rPr lang="en-SG" sz="3300" dirty="0"/>
              <a:t> one of the chief princes, came to help me, for I had been left alone there with the kings of Persia. Now I have come to make you understand what will happen to your people in the latter days, for the vision </a:t>
            </a:r>
            <a:r>
              <a:rPr lang="en-SG" sz="3300" i="1" dirty="0"/>
              <a:t>refers</a:t>
            </a:r>
            <a:r>
              <a:rPr lang="en-SG" sz="3300" dirty="0"/>
              <a:t> to </a:t>
            </a:r>
            <a:r>
              <a:rPr lang="en-SG" sz="3300" i="1" dirty="0"/>
              <a:t>many</a:t>
            </a:r>
            <a:r>
              <a:rPr lang="en-SG" sz="3300" dirty="0"/>
              <a:t> days yet </a:t>
            </a:r>
            <a:r>
              <a:rPr lang="en-SG" sz="3300" i="1" dirty="0"/>
              <a:t>to come. – Daniel 10:11-14</a:t>
            </a:r>
            <a:endParaRPr lang="en-SG" sz="3300" dirty="0"/>
          </a:p>
          <a:p>
            <a:pPr marL="0" indent="0">
              <a:buNone/>
            </a:pPr>
            <a:br>
              <a:rPr lang="en-SG" dirty="0"/>
            </a:br>
            <a:endParaRPr lang="en-SG" dirty="0"/>
          </a:p>
          <a:p>
            <a:endParaRPr lang="en-US" dirty="0"/>
          </a:p>
        </p:txBody>
      </p:sp>
      <p:sp>
        <p:nvSpPr>
          <p:cNvPr id="4" name="Slide Number Placeholder 3">
            <a:extLst>
              <a:ext uri="{FF2B5EF4-FFF2-40B4-BE49-F238E27FC236}">
                <a16:creationId xmlns:a16="http://schemas.microsoft.com/office/drawing/2014/main" id="{F8C05332-F7E4-5041-99C6-C08A3CF38D5B}"/>
              </a:ext>
            </a:extLst>
          </p:cNvPr>
          <p:cNvSpPr>
            <a:spLocks noGrp="1"/>
          </p:cNvSpPr>
          <p:nvPr>
            <p:ph type="sldNum" sz="quarter" idx="12"/>
          </p:nvPr>
        </p:nvSpPr>
        <p:spPr/>
        <p:txBody>
          <a:bodyPr/>
          <a:lstStyle/>
          <a:p>
            <a:fld id="{E31E4066-1BBF-3E43-97D1-349EF343F3C7}" type="slidenum">
              <a:rPr lang="en-US" smtClean="0"/>
              <a:t>12</a:t>
            </a:fld>
            <a:endParaRPr lang="en-US"/>
          </a:p>
        </p:txBody>
      </p:sp>
    </p:spTree>
    <p:extLst>
      <p:ext uri="{BB962C8B-B14F-4D97-AF65-F5344CB8AC3E}">
        <p14:creationId xmlns:p14="http://schemas.microsoft.com/office/powerpoint/2010/main" val="24652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86FB4-3480-2842-B16C-698889C3EDD9}"/>
              </a:ext>
            </a:extLst>
          </p:cNvPr>
          <p:cNvSpPr>
            <a:spLocks noGrp="1"/>
          </p:cNvSpPr>
          <p:nvPr>
            <p:ph type="title"/>
          </p:nvPr>
        </p:nvSpPr>
        <p:spPr>
          <a:xfrm>
            <a:off x="304801" y="239001"/>
            <a:ext cx="5541579" cy="1325563"/>
          </a:xfrm>
        </p:spPr>
        <p:txBody>
          <a:bodyPr/>
          <a:lstStyle/>
          <a:p>
            <a:r>
              <a:rPr lang="en-SG" b="1" dirty="0"/>
              <a:t>Nebuchadnezzar dream</a:t>
            </a:r>
            <a:endParaRPr lang="en-US" b="1" dirty="0"/>
          </a:p>
        </p:txBody>
      </p:sp>
      <p:pic>
        <p:nvPicPr>
          <p:cNvPr id="5" name="Content Placeholder 4">
            <a:extLst>
              <a:ext uri="{FF2B5EF4-FFF2-40B4-BE49-F238E27FC236}">
                <a16:creationId xmlns:a16="http://schemas.microsoft.com/office/drawing/2014/main" id="{3977B8B1-F799-764A-B521-5000A6A724A5}"/>
              </a:ext>
            </a:extLst>
          </p:cNvPr>
          <p:cNvPicPr>
            <a:picLocks noGrp="1" noChangeAspect="1"/>
          </p:cNvPicPr>
          <p:nvPr>
            <p:ph idx="1"/>
          </p:nvPr>
        </p:nvPicPr>
        <p:blipFill>
          <a:blip r:embed="rId2"/>
          <a:stretch>
            <a:fillRect/>
          </a:stretch>
        </p:blipFill>
        <p:spPr>
          <a:xfrm>
            <a:off x="7751739" y="1313273"/>
            <a:ext cx="4011965" cy="5043077"/>
          </a:xfrm>
          <a:prstGeom prst="rect">
            <a:avLst/>
          </a:prstGeom>
        </p:spPr>
      </p:pic>
      <p:sp>
        <p:nvSpPr>
          <p:cNvPr id="4" name="Slide Number Placeholder 3">
            <a:extLst>
              <a:ext uri="{FF2B5EF4-FFF2-40B4-BE49-F238E27FC236}">
                <a16:creationId xmlns:a16="http://schemas.microsoft.com/office/drawing/2014/main" id="{DB6A1DE6-7298-5645-BA68-C1167244B4FD}"/>
              </a:ext>
            </a:extLst>
          </p:cNvPr>
          <p:cNvSpPr>
            <a:spLocks noGrp="1"/>
          </p:cNvSpPr>
          <p:nvPr>
            <p:ph type="sldNum" sz="quarter" idx="12"/>
          </p:nvPr>
        </p:nvSpPr>
        <p:spPr/>
        <p:txBody>
          <a:bodyPr/>
          <a:lstStyle/>
          <a:p>
            <a:fld id="{E31E4066-1BBF-3E43-97D1-349EF343F3C7}" type="slidenum">
              <a:rPr lang="en-US" smtClean="0"/>
              <a:t>13</a:t>
            </a:fld>
            <a:endParaRPr lang="en-US"/>
          </a:p>
        </p:txBody>
      </p:sp>
      <p:sp>
        <p:nvSpPr>
          <p:cNvPr id="6" name="TextBox 5">
            <a:extLst>
              <a:ext uri="{FF2B5EF4-FFF2-40B4-BE49-F238E27FC236}">
                <a16:creationId xmlns:a16="http://schemas.microsoft.com/office/drawing/2014/main" id="{361695AF-3577-B34A-BC07-5ADAF53AEEA2}"/>
              </a:ext>
            </a:extLst>
          </p:cNvPr>
          <p:cNvSpPr txBox="1"/>
          <p:nvPr/>
        </p:nvSpPr>
        <p:spPr>
          <a:xfrm>
            <a:off x="304801" y="1313273"/>
            <a:ext cx="7357240" cy="5262979"/>
          </a:xfrm>
          <a:prstGeom prst="rect">
            <a:avLst/>
          </a:prstGeom>
          <a:noFill/>
        </p:spPr>
        <p:txBody>
          <a:bodyPr wrap="square" rtlCol="0">
            <a:spAutoFit/>
          </a:bodyPr>
          <a:lstStyle/>
          <a:p>
            <a:r>
              <a:rPr lang="en-SG" sz="2400" dirty="0"/>
              <a:t>You, O king, were watching; and behold, a great image! This great image, whose splendour </a:t>
            </a:r>
            <a:r>
              <a:rPr lang="en-SG" sz="2400" i="1" dirty="0"/>
              <a:t>was</a:t>
            </a:r>
            <a:r>
              <a:rPr lang="en-SG" sz="2400" dirty="0"/>
              <a:t> excellent, stood before you; and its form </a:t>
            </a:r>
            <a:r>
              <a:rPr lang="en-SG" sz="2400" i="1" dirty="0"/>
              <a:t>was</a:t>
            </a:r>
            <a:r>
              <a:rPr lang="en-SG" sz="2400" dirty="0"/>
              <a:t> awesome. This image’s head </a:t>
            </a:r>
            <a:r>
              <a:rPr lang="en-SG" sz="2400" i="1" dirty="0"/>
              <a:t>was</a:t>
            </a:r>
            <a:r>
              <a:rPr lang="en-SG" sz="2400" dirty="0"/>
              <a:t> of fine gold, its chest and arms of silver, its belly and thighs of bronze, </a:t>
            </a:r>
            <a:r>
              <a:rPr lang="en-SG" sz="2400" b="1" baseline="30000" dirty="0"/>
              <a:t> </a:t>
            </a:r>
            <a:r>
              <a:rPr lang="en-SG" sz="2400" dirty="0"/>
              <a:t>its legs of iron, its feet partly of iron and partly of clay. You watched while a stone was cut out without hands, which struck the image on its feet of iron and clay, and broke them in pieces. Then the iron, the clay, the bronze, the silver, and the gold were crushed together, and became like chaff from the summer threshing floors; the wind carried them away so that no trace of them was found. And the stone that struck the image became a great mountain and filled the whole earth. – Daniel 2:31-35</a:t>
            </a:r>
            <a:endParaRPr lang="en-US" sz="2400" dirty="0"/>
          </a:p>
        </p:txBody>
      </p:sp>
    </p:spTree>
    <p:extLst>
      <p:ext uri="{BB962C8B-B14F-4D97-AF65-F5344CB8AC3E}">
        <p14:creationId xmlns:p14="http://schemas.microsoft.com/office/powerpoint/2010/main" val="2042926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E11CA-E3DB-E642-9C6F-2B910B1A24FB}"/>
              </a:ext>
            </a:extLst>
          </p:cNvPr>
          <p:cNvSpPr>
            <a:spLocks noGrp="1"/>
          </p:cNvSpPr>
          <p:nvPr>
            <p:ph type="sldNum" sz="quarter" idx="12"/>
          </p:nvPr>
        </p:nvSpPr>
        <p:spPr/>
        <p:txBody>
          <a:bodyPr/>
          <a:lstStyle/>
          <a:p>
            <a:fld id="{E31E4066-1BBF-3E43-97D1-349EF343F3C7}" type="slidenum">
              <a:rPr lang="en-US" smtClean="0"/>
              <a:t>14</a:t>
            </a:fld>
            <a:endParaRPr lang="en-US"/>
          </a:p>
        </p:txBody>
      </p:sp>
      <p:pic>
        <p:nvPicPr>
          <p:cNvPr id="3" name="Picture 2">
            <a:extLst>
              <a:ext uri="{FF2B5EF4-FFF2-40B4-BE49-F238E27FC236}">
                <a16:creationId xmlns:a16="http://schemas.microsoft.com/office/drawing/2014/main" id="{A2960043-C74D-4448-9BFF-B2FB2BAD0ACF}"/>
              </a:ext>
            </a:extLst>
          </p:cNvPr>
          <p:cNvPicPr>
            <a:picLocks noChangeAspect="1"/>
          </p:cNvPicPr>
          <p:nvPr/>
        </p:nvPicPr>
        <p:blipFill>
          <a:blip r:embed="rId2"/>
          <a:stretch>
            <a:fillRect/>
          </a:stretch>
        </p:blipFill>
        <p:spPr>
          <a:xfrm>
            <a:off x="1481959" y="79257"/>
            <a:ext cx="9028386" cy="6554507"/>
          </a:xfrm>
          <a:prstGeom prst="rect">
            <a:avLst/>
          </a:prstGeom>
        </p:spPr>
      </p:pic>
    </p:spTree>
    <p:extLst>
      <p:ext uri="{BB962C8B-B14F-4D97-AF65-F5344CB8AC3E}">
        <p14:creationId xmlns:p14="http://schemas.microsoft.com/office/powerpoint/2010/main" val="916609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10422-3F7F-574D-9713-9FD0C052A56A}"/>
              </a:ext>
            </a:extLst>
          </p:cNvPr>
          <p:cNvSpPr>
            <a:spLocks noGrp="1"/>
          </p:cNvSpPr>
          <p:nvPr>
            <p:ph idx="1"/>
          </p:nvPr>
        </p:nvSpPr>
        <p:spPr>
          <a:xfrm>
            <a:off x="838200" y="616934"/>
            <a:ext cx="10515600" cy="5899479"/>
          </a:xfrm>
        </p:spPr>
        <p:txBody>
          <a:bodyPr>
            <a:normAutofit lnSpcReduction="10000"/>
          </a:bodyPr>
          <a:lstStyle/>
          <a:p>
            <a:r>
              <a:rPr lang="en-SG" b="1" baseline="30000" dirty="0"/>
              <a:t>41 </a:t>
            </a:r>
            <a:r>
              <a:rPr lang="en-SG" dirty="0"/>
              <a:t>Whereas you saw the feet and toes, partly of potter’s clay and partly of iron, the </a:t>
            </a:r>
            <a:r>
              <a:rPr lang="en-SG" i="1" dirty="0"/>
              <a:t>kingdom shall be divided</a:t>
            </a:r>
            <a:r>
              <a:rPr lang="en-SG" dirty="0"/>
              <a:t>; yet the strength of the iron shall be in it, just as you saw the iron mixed with ceramic clay. </a:t>
            </a:r>
            <a:r>
              <a:rPr lang="en-SG" b="1" baseline="30000" dirty="0"/>
              <a:t>42 </a:t>
            </a:r>
            <a:r>
              <a:rPr lang="en-SG" dirty="0"/>
              <a:t>And </a:t>
            </a:r>
            <a:r>
              <a:rPr lang="en-SG" i="1" dirty="0"/>
              <a:t>as</a:t>
            </a:r>
            <a:r>
              <a:rPr lang="en-SG" dirty="0"/>
              <a:t> the toes of the feet </a:t>
            </a:r>
            <a:r>
              <a:rPr lang="en-SG" i="1" dirty="0"/>
              <a:t>were</a:t>
            </a:r>
            <a:r>
              <a:rPr lang="en-SG" dirty="0"/>
              <a:t> partly of iron and partly of clay, </a:t>
            </a:r>
            <a:r>
              <a:rPr lang="en-SG" i="1" dirty="0"/>
              <a:t>so</a:t>
            </a:r>
            <a:r>
              <a:rPr lang="en-SG" dirty="0"/>
              <a:t> the kingdom shall be </a:t>
            </a:r>
            <a:r>
              <a:rPr lang="en-SG" i="1" dirty="0"/>
              <a:t>partly strong and partly fragile</a:t>
            </a:r>
            <a:r>
              <a:rPr lang="en-SG" dirty="0"/>
              <a:t>. </a:t>
            </a:r>
            <a:r>
              <a:rPr lang="en-SG" b="1" baseline="30000" dirty="0"/>
              <a:t>43 </a:t>
            </a:r>
            <a:r>
              <a:rPr lang="en-SG" dirty="0"/>
              <a:t>As you saw </a:t>
            </a:r>
            <a:r>
              <a:rPr lang="en-SG" i="1" dirty="0"/>
              <a:t>iron </a:t>
            </a:r>
            <a:r>
              <a:rPr lang="en-SG" dirty="0"/>
              <a:t>mixed with ceramic clay, they </a:t>
            </a:r>
            <a:r>
              <a:rPr lang="en-SG" i="1" dirty="0"/>
              <a:t>will mingle </a:t>
            </a:r>
            <a:r>
              <a:rPr lang="en-SG" dirty="0"/>
              <a:t>with the </a:t>
            </a:r>
            <a:r>
              <a:rPr lang="en-SG" i="1" dirty="0"/>
              <a:t>seed of men</a:t>
            </a:r>
            <a:r>
              <a:rPr lang="en-SG" dirty="0"/>
              <a:t>; but they will not adhere to one another, just as iron does not mix with clay. </a:t>
            </a:r>
            <a:r>
              <a:rPr lang="en-SG" b="1" baseline="30000" dirty="0"/>
              <a:t>44 </a:t>
            </a:r>
            <a:r>
              <a:rPr lang="en-SG" dirty="0"/>
              <a:t>And in the days of these kings the </a:t>
            </a:r>
            <a:r>
              <a:rPr lang="en-SG" b="1" i="1" dirty="0"/>
              <a:t>God of heaven </a:t>
            </a:r>
            <a:r>
              <a:rPr lang="en-SG" dirty="0"/>
              <a:t>will </a:t>
            </a:r>
            <a:r>
              <a:rPr lang="en-SG" i="1" dirty="0"/>
              <a:t>set up a kingdom</a:t>
            </a:r>
            <a:r>
              <a:rPr lang="en-SG" dirty="0"/>
              <a:t> which shall never be destroyed; and the kingdom shall not be left to other people; it shall break in pieces and consume all these kingdoms, and it shall stand forever. </a:t>
            </a:r>
            <a:r>
              <a:rPr lang="en-SG" b="1" baseline="30000" dirty="0"/>
              <a:t>45 </a:t>
            </a:r>
            <a:r>
              <a:rPr lang="en-SG" dirty="0"/>
              <a:t>Inasmuch as you saw that the stone was cut out of the mountain without hands, and that it broke in pieces the iron, the bronze, the clay, the silver, and the gold—the </a:t>
            </a:r>
            <a:r>
              <a:rPr lang="en-SG" b="1" i="1" dirty="0"/>
              <a:t>great God </a:t>
            </a:r>
            <a:r>
              <a:rPr lang="en-SG" dirty="0"/>
              <a:t>has made known to the king what will come to pass after this. The dream is certain, and its interpretation is sure.” – Daniel 2:41-45</a:t>
            </a:r>
            <a:endParaRPr lang="en-US" dirty="0"/>
          </a:p>
        </p:txBody>
      </p:sp>
      <p:sp>
        <p:nvSpPr>
          <p:cNvPr id="4" name="Slide Number Placeholder 3">
            <a:extLst>
              <a:ext uri="{FF2B5EF4-FFF2-40B4-BE49-F238E27FC236}">
                <a16:creationId xmlns:a16="http://schemas.microsoft.com/office/drawing/2014/main" id="{086633E0-2C12-7D4D-B1EC-04EC437BC1D5}"/>
              </a:ext>
            </a:extLst>
          </p:cNvPr>
          <p:cNvSpPr>
            <a:spLocks noGrp="1"/>
          </p:cNvSpPr>
          <p:nvPr>
            <p:ph type="sldNum" sz="quarter" idx="12"/>
          </p:nvPr>
        </p:nvSpPr>
        <p:spPr/>
        <p:txBody>
          <a:bodyPr/>
          <a:lstStyle/>
          <a:p>
            <a:fld id="{E31E4066-1BBF-3E43-97D1-349EF343F3C7}" type="slidenum">
              <a:rPr lang="en-US" smtClean="0"/>
              <a:t>15</a:t>
            </a:fld>
            <a:endParaRPr lang="en-US"/>
          </a:p>
        </p:txBody>
      </p:sp>
    </p:spTree>
    <p:extLst>
      <p:ext uri="{BB962C8B-B14F-4D97-AF65-F5344CB8AC3E}">
        <p14:creationId xmlns:p14="http://schemas.microsoft.com/office/powerpoint/2010/main" val="1949111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2462-AA6C-F647-B20F-2CDA5F373C13}"/>
              </a:ext>
            </a:extLst>
          </p:cNvPr>
          <p:cNvSpPr>
            <a:spLocks noGrp="1"/>
          </p:cNvSpPr>
          <p:nvPr>
            <p:ph type="title"/>
          </p:nvPr>
        </p:nvSpPr>
        <p:spPr/>
        <p:txBody>
          <a:bodyPr/>
          <a:lstStyle/>
          <a:p>
            <a:r>
              <a:rPr lang="en-US" b="1" dirty="0"/>
              <a:t>European Communities (EC)</a:t>
            </a:r>
          </a:p>
        </p:txBody>
      </p:sp>
      <p:sp>
        <p:nvSpPr>
          <p:cNvPr id="3" name="Content Placeholder 2">
            <a:extLst>
              <a:ext uri="{FF2B5EF4-FFF2-40B4-BE49-F238E27FC236}">
                <a16:creationId xmlns:a16="http://schemas.microsoft.com/office/drawing/2014/main" id="{B43E2E83-45C5-2741-81E6-8B23928E42AA}"/>
              </a:ext>
            </a:extLst>
          </p:cNvPr>
          <p:cNvSpPr>
            <a:spLocks noGrp="1"/>
          </p:cNvSpPr>
          <p:nvPr>
            <p:ph idx="1"/>
          </p:nvPr>
        </p:nvSpPr>
        <p:spPr/>
        <p:txBody>
          <a:bodyPr/>
          <a:lstStyle/>
          <a:p>
            <a:r>
              <a:rPr lang="en-US" dirty="0"/>
              <a:t>“The fourth world empire has revived as the European Communities by the </a:t>
            </a:r>
            <a:r>
              <a:rPr lang="en-US" b="1" dirty="0"/>
              <a:t>Treaty of Rome </a:t>
            </a:r>
            <a:r>
              <a:rPr lang="en-US" dirty="0"/>
              <a:t>in 1957, to set the stage for the new World Order” – “The Chronogram Code by Dr. Robert </a:t>
            </a:r>
            <a:r>
              <a:rPr lang="en-US" dirty="0" err="1"/>
              <a:t>Mawire</a:t>
            </a:r>
            <a:r>
              <a:rPr lang="en-US" dirty="0"/>
              <a:t>” </a:t>
            </a:r>
          </a:p>
          <a:p>
            <a:r>
              <a:rPr lang="en-SG" dirty="0"/>
              <a:t>It was signed on 25 March </a:t>
            </a:r>
            <a:r>
              <a:rPr lang="en-SG" b="1" dirty="0"/>
              <a:t>1957</a:t>
            </a:r>
            <a:r>
              <a:rPr lang="en-SG" dirty="0"/>
              <a:t> by Belgium, France, Italy, Luxembourg, the Netherlands and West Germany and came into force on 1 January 1958. EC is the precursor of the EU.</a:t>
            </a:r>
            <a:endParaRPr lang="en-US" dirty="0"/>
          </a:p>
          <a:p>
            <a:r>
              <a:rPr lang="en-SG" dirty="0">
                <a:hlinkClick r:id="rId2"/>
              </a:rPr>
              <a:t>https://www.refworld.org/docid/3ae6b39c0.html</a:t>
            </a:r>
            <a:endParaRPr lang="en-US" dirty="0"/>
          </a:p>
        </p:txBody>
      </p:sp>
      <p:sp>
        <p:nvSpPr>
          <p:cNvPr id="4" name="Slide Number Placeholder 3">
            <a:extLst>
              <a:ext uri="{FF2B5EF4-FFF2-40B4-BE49-F238E27FC236}">
                <a16:creationId xmlns:a16="http://schemas.microsoft.com/office/drawing/2014/main" id="{86E37ECE-B3F8-7241-A4D2-3F31CEA702DC}"/>
              </a:ext>
            </a:extLst>
          </p:cNvPr>
          <p:cNvSpPr>
            <a:spLocks noGrp="1"/>
          </p:cNvSpPr>
          <p:nvPr>
            <p:ph type="sldNum" sz="quarter" idx="12"/>
          </p:nvPr>
        </p:nvSpPr>
        <p:spPr/>
        <p:txBody>
          <a:bodyPr/>
          <a:lstStyle/>
          <a:p>
            <a:fld id="{E31E4066-1BBF-3E43-97D1-349EF343F3C7}" type="slidenum">
              <a:rPr lang="en-US" smtClean="0"/>
              <a:t>16</a:t>
            </a:fld>
            <a:endParaRPr lang="en-US"/>
          </a:p>
        </p:txBody>
      </p:sp>
    </p:spTree>
    <p:extLst>
      <p:ext uri="{BB962C8B-B14F-4D97-AF65-F5344CB8AC3E}">
        <p14:creationId xmlns:p14="http://schemas.microsoft.com/office/powerpoint/2010/main" val="110533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F52B-8271-CF4A-9766-07F3F4BB9367}"/>
              </a:ext>
            </a:extLst>
          </p:cNvPr>
          <p:cNvSpPr>
            <a:spLocks noGrp="1"/>
          </p:cNvSpPr>
          <p:nvPr>
            <p:ph type="title"/>
          </p:nvPr>
        </p:nvSpPr>
        <p:spPr/>
        <p:txBody>
          <a:bodyPr>
            <a:normAutofit fontScale="90000"/>
          </a:bodyPr>
          <a:lstStyle/>
          <a:p>
            <a:br>
              <a:rPr lang="en-US" dirty="0"/>
            </a:br>
            <a:r>
              <a:rPr lang="en-US" b="1" dirty="0"/>
              <a:t>What Is Agenda 21?</a:t>
            </a:r>
            <a:br>
              <a:rPr lang="en-US" b="1" dirty="0"/>
            </a:br>
            <a:endParaRPr lang="en-US" b="1" dirty="0"/>
          </a:p>
        </p:txBody>
      </p:sp>
      <p:pic>
        <p:nvPicPr>
          <p:cNvPr id="5" name="AGENDA 21 IN 5 MINUTES">
            <a:hlinkClick r:id="" action="ppaction://media"/>
            <a:extLst>
              <a:ext uri="{FF2B5EF4-FFF2-40B4-BE49-F238E27FC236}">
                <a16:creationId xmlns:a16="http://schemas.microsoft.com/office/drawing/2014/main" id="{4F8E7074-E2D2-2D48-951F-6E2A49F30C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08994" y="1473461"/>
            <a:ext cx="8680888" cy="4882889"/>
          </a:xfrm>
        </p:spPr>
      </p:pic>
      <p:sp>
        <p:nvSpPr>
          <p:cNvPr id="4" name="Slide Number Placeholder 3">
            <a:extLst>
              <a:ext uri="{FF2B5EF4-FFF2-40B4-BE49-F238E27FC236}">
                <a16:creationId xmlns:a16="http://schemas.microsoft.com/office/drawing/2014/main" id="{31A5BE88-DA0B-794C-A042-FD8FE2417009}"/>
              </a:ext>
            </a:extLst>
          </p:cNvPr>
          <p:cNvSpPr>
            <a:spLocks noGrp="1"/>
          </p:cNvSpPr>
          <p:nvPr>
            <p:ph type="sldNum" sz="quarter" idx="12"/>
          </p:nvPr>
        </p:nvSpPr>
        <p:spPr/>
        <p:txBody>
          <a:bodyPr/>
          <a:lstStyle/>
          <a:p>
            <a:fld id="{E31E4066-1BBF-3E43-97D1-349EF343F3C7}" type="slidenum">
              <a:rPr lang="en-US" smtClean="0"/>
              <a:t>17</a:t>
            </a:fld>
            <a:endParaRPr lang="en-US"/>
          </a:p>
        </p:txBody>
      </p:sp>
    </p:spTree>
    <p:extLst>
      <p:ext uri="{BB962C8B-B14F-4D97-AF65-F5344CB8AC3E}">
        <p14:creationId xmlns:p14="http://schemas.microsoft.com/office/powerpoint/2010/main" val="19043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5C9B-C872-C947-A705-158B7AC407DF}"/>
              </a:ext>
            </a:extLst>
          </p:cNvPr>
          <p:cNvSpPr>
            <a:spLocks noGrp="1"/>
          </p:cNvSpPr>
          <p:nvPr>
            <p:ph type="title"/>
          </p:nvPr>
        </p:nvSpPr>
        <p:spPr/>
        <p:txBody>
          <a:bodyPr/>
          <a:lstStyle/>
          <a:p>
            <a:r>
              <a:rPr lang="en-US" b="1" dirty="0"/>
              <a:t>Characteristics of a One World Order</a:t>
            </a:r>
          </a:p>
        </p:txBody>
      </p:sp>
      <p:sp>
        <p:nvSpPr>
          <p:cNvPr id="3" name="Content Placeholder 2">
            <a:extLst>
              <a:ext uri="{FF2B5EF4-FFF2-40B4-BE49-F238E27FC236}">
                <a16:creationId xmlns:a16="http://schemas.microsoft.com/office/drawing/2014/main" id="{24111F5C-82B4-1D47-B4CA-7A0ACDC772AC}"/>
              </a:ext>
            </a:extLst>
          </p:cNvPr>
          <p:cNvSpPr>
            <a:spLocks noGrp="1"/>
          </p:cNvSpPr>
          <p:nvPr>
            <p:ph idx="1"/>
          </p:nvPr>
        </p:nvSpPr>
        <p:spPr/>
        <p:txBody>
          <a:bodyPr/>
          <a:lstStyle/>
          <a:p>
            <a:r>
              <a:rPr lang="en-US" dirty="0"/>
              <a:t>One government</a:t>
            </a:r>
          </a:p>
          <a:p>
            <a:r>
              <a:rPr lang="en-US" dirty="0"/>
              <a:t>Cashless Society – all transactions via chip</a:t>
            </a:r>
          </a:p>
          <a:p>
            <a:pPr lvl="1"/>
            <a:r>
              <a:rPr lang="en-SG" b="1" baseline="30000" dirty="0"/>
              <a:t>6 </a:t>
            </a:r>
            <a:r>
              <a:rPr lang="en-SG" dirty="0"/>
              <a:t>He causes all, both small and great, rich and poor, free and slave, to receive a mark on their right hand or on their foreheads, </a:t>
            </a:r>
            <a:r>
              <a:rPr lang="en-SG" b="1" baseline="30000" dirty="0"/>
              <a:t>17 </a:t>
            </a:r>
            <a:r>
              <a:rPr lang="en-SG" dirty="0"/>
              <a:t>and that no one may buy or sell except one who has </a:t>
            </a:r>
            <a:r>
              <a:rPr lang="en-SG" baseline="30000" dirty="0"/>
              <a:t>[</a:t>
            </a:r>
            <a:r>
              <a:rPr lang="en-SG" baseline="30000" dirty="0">
                <a:hlinkClick r:id="rId2" tooltip="See footnote a"/>
              </a:rPr>
              <a:t>a</a:t>
            </a:r>
            <a:r>
              <a:rPr lang="en-SG" baseline="30000" dirty="0"/>
              <a:t>]</a:t>
            </a:r>
            <a:r>
              <a:rPr lang="en-SG" dirty="0"/>
              <a:t>the mark or the name of the beast, or the number of his name. </a:t>
            </a:r>
            <a:r>
              <a:rPr lang="en-SG" b="1" baseline="30000" dirty="0"/>
              <a:t>18 </a:t>
            </a:r>
            <a:r>
              <a:rPr lang="en-SG" dirty="0"/>
              <a:t>Here is wisdom. Let him who has understanding calculate the number of the beast, for it is the number of a man: His number </a:t>
            </a:r>
            <a:r>
              <a:rPr lang="en-SG" i="1" dirty="0"/>
              <a:t>is</a:t>
            </a:r>
            <a:r>
              <a:rPr lang="en-SG" dirty="0"/>
              <a:t> 666. _ Revelation 13:16-18</a:t>
            </a:r>
          </a:p>
          <a:p>
            <a:r>
              <a:rPr lang="en-SG" dirty="0"/>
              <a:t>Two legs</a:t>
            </a:r>
          </a:p>
          <a:p>
            <a:pPr lvl="1"/>
            <a:r>
              <a:rPr lang="en-SG" dirty="0"/>
              <a:t>Western alliance represented by NATO, supports the Sunni</a:t>
            </a:r>
          </a:p>
          <a:p>
            <a:pPr lvl="1"/>
            <a:r>
              <a:rPr lang="en-SG" dirty="0"/>
              <a:t>Eastern alliance represented by Russia, supports the Shiite</a:t>
            </a:r>
          </a:p>
          <a:p>
            <a:endParaRPr lang="en-US" dirty="0"/>
          </a:p>
          <a:p>
            <a:endParaRPr lang="en-US" dirty="0"/>
          </a:p>
        </p:txBody>
      </p:sp>
      <p:sp>
        <p:nvSpPr>
          <p:cNvPr id="4" name="Slide Number Placeholder 3">
            <a:extLst>
              <a:ext uri="{FF2B5EF4-FFF2-40B4-BE49-F238E27FC236}">
                <a16:creationId xmlns:a16="http://schemas.microsoft.com/office/drawing/2014/main" id="{C47B85C2-29BA-F74E-AEB3-95386E4253BF}"/>
              </a:ext>
            </a:extLst>
          </p:cNvPr>
          <p:cNvSpPr>
            <a:spLocks noGrp="1"/>
          </p:cNvSpPr>
          <p:nvPr>
            <p:ph type="sldNum" sz="quarter" idx="12"/>
          </p:nvPr>
        </p:nvSpPr>
        <p:spPr/>
        <p:txBody>
          <a:bodyPr/>
          <a:lstStyle/>
          <a:p>
            <a:fld id="{E31E4066-1BBF-3E43-97D1-349EF343F3C7}" type="slidenum">
              <a:rPr lang="en-US" smtClean="0"/>
              <a:t>18</a:t>
            </a:fld>
            <a:endParaRPr lang="en-US"/>
          </a:p>
        </p:txBody>
      </p:sp>
    </p:spTree>
    <p:extLst>
      <p:ext uri="{BB962C8B-B14F-4D97-AF65-F5344CB8AC3E}">
        <p14:creationId xmlns:p14="http://schemas.microsoft.com/office/powerpoint/2010/main" val="2703500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8CE8-A45F-AA45-BE28-7C0005258DA2}"/>
              </a:ext>
            </a:extLst>
          </p:cNvPr>
          <p:cNvSpPr>
            <a:spLocks noGrp="1"/>
          </p:cNvSpPr>
          <p:nvPr>
            <p:ph type="title"/>
          </p:nvPr>
        </p:nvSpPr>
        <p:spPr/>
        <p:txBody>
          <a:bodyPr/>
          <a:lstStyle/>
          <a:p>
            <a:r>
              <a:rPr lang="en-US" b="1" dirty="0"/>
              <a:t>Ephraim’s Book from the </a:t>
            </a:r>
            <a:r>
              <a:rPr lang="en-US" b="1" dirty="0" err="1"/>
              <a:t>Qumram</a:t>
            </a:r>
            <a:r>
              <a:rPr lang="en-US" b="1" dirty="0"/>
              <a:t> Cave</a:t>
            </a:r>
          </a:p>
        </p:txBody>
      </p:sp>
      <p:sp>
        <p:nvSpPr>
          <p:cNvPr id="3" name="Content Placeholder 2">
            <a:extLst>
              <a:ext uri="{FF2B5EF4-FFF2-40B4-BE49-F238E27FC236}">
                <a16:creationId xmlns:a16="http://schemas.microsoft.com/office/drawing/2014/main" id="{3BDB351C-CEFA-4F4E-9A08-4EC01EA8832B}"/>
              </a:ext>
            </a:extLst>
          </p:cNvPr>
          <p:cNvSpPr>
            <a:spLocks noGrp="1"/>
          </p:cNvSpPr>
          <p:nvPr>
            <p:ph idx="1"/>
          </p:nvPr>
        </p:nvSpPr>
        <p:spPr/>
        <p:txBody>
          <a:bodyPr/>
          <a:lstStyle/>
          <a:p>
            <a:r>
              <a:rPr lang="en-US" dirty="0"/>
              <a:t>“At the end of the world and at the final consummation, suddenly the gates of the north shall be open… They will destroy the earth and there will be none able to stand before them. After one week, seven years, that sore affliction (tribulation), they will be destroyed in the plain of Joppa. Then will the son of perdition appear of the seed of the </a:t>
            </a:r>
            <a:r>
              <a:rPr lang="en-US" b="1" i="1" dirty="0"/>
              <a:t>tribe of Dan</a:t>
            </a:r>
            <a:r>
              <a:rPr lang="en-US" dirty="0"/>
              <a:t>. He will go to Jerusalem and will sit upon a throne in the temple, saying, “I am Christ” and he will be borne aloft by legions of devils, like a king and law giver, naming himself god.” – Chronogram Code by Dr. Robert </a:t>
            </a:r>
            <a:r>
              <a:rPr lang="en-US" dirty="0" err="1"/>
              <a:t>Mawire</a:t>
            </a:r>
            <a:endParaRPr lang="en-US" dirty="0"/>
          </a:p>
        </p:txBody>
      </p:sp>
      <p:sp>
        <p:nvSpPr>
          <p:cNvPr id="4" name="Slide Number Placeholder 3">
            <a:extLst>
              <a:ext uri="{FF2B5EF4-FFF2-40B4-BE49-F238E27FC236}">
                <a16:creationId xmlns:a16="http://schemas.microsoft.com/office/drawing/2014/main" id="{E754428C-13C3-F441-AAE8-8FAEC4804C3A}"/>
              </a:ext>
            </a:extLst>
          </p:cNvPr>
          <p:cNvSpPr>
            <a:spLocks noGrp="1"/>
          </p:cNvSpPr>
          <p:nvPr>
            <p:ph type="sldNum" sz="quarter" idx="12"/>
          </p:nvPr>
        </p:nvSpPr>
        <p:spPr/>
        <p:txBody>
          <a:bodyPr/>
          <a:lstStyle/>
          <a:p>
            <a:fld id="{E31E4066-1BBF-3E43-97D1-349EF343F3C7}" type="slidenum">
              <a:rPr lang="en-US" smtClean="0"/>
              <a:t>19</a:t>
            </a:fld>
            <a:endParaRPr lang="en-US"/>
          </a:p>
        </p:txBody>
      </p:sp>
    </p:spTree>
    <p:extLst>
      <p:ext uri="{BB962C8B-B14F-4D97-AF65-F5344CB8AC3E}">
        <p14:creationId xmlns:p14="http://schemas.microsoft.com/office/powerpoint/2010/main" val="177681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64200-02D9-6144-9373-87C659C62339}"/>
              </a:ext>
            </a:extLst>
          </p:cNvPr>
          <p:cNvSpPr>
            <a:spLocks noGrp="1"/>
          </p:cNvSpPr>
          <p:nvPr>
            <p:ph type="title"/>
          </p:nvPr>
        </p:nvSpPr>
        <p:spPr/>
        <p:txBody>
          <a:bodyPr/>
          <a:lstStyle/>
          <a:p>
            <a:r>
              <a:rPr lang="en-US" b="1" dirty="0"/>
              <a:t>Jewish Betrothal </a:t>
            </a:r>
          </a:p>
        </p:txBody>
      </p:sp>
      <p:sp>
        <p:nvSpPr>
          <p:cNvPr id="4" name="Content Placeholder 3">
            <a:extLst>
              <a:ext uri="{FF2B5EF4-FFF2-40B4-BE49-F238E27FC236}">
                <a16:creationId xmlns:a16="http://schemas.microsoft.com/office/drawing/2014/main" id="{D6E27316-02DE-B647-B06C-F8F3738F7779}"/>
              </a:ext>
            </a:extLst>
          </p:cNvPr>
          <p:cNvSpPr>
            <a:spLocks noGrp="1"/>
          </p:cNvSpPr>
          <p:nvPr>
            <p:ph idx="1"/>
          </p:nvPr>
        </p:nvSpPr>
        <p:spPr/>
        <p:txBody>
          <a:bodyPr>
            <a:normAutofit/>
          </a:bodyPr>
          <a:lstStyle/>
          <a:p>
            <a:r>
              <a:rPr lang="en-US" sz="3600" dirty="0"/>
              <a:t>Only the Father know the day and hour for His Son to fetch His Bride</a:t>
            </a:r>
          </a:p>
          <a:p>
            <a:r>
              <a:rPr lang="en-US" sz="3600" dirty="0"/>
              <a:t>The Climax on the Book of Revelation is about the Return of His Son for His Bride</a:t>
            </a:r>
          </a:p>
        </p:txBody>
      </p:sp>
      <p:sp>
        <p:nvSpPr>
          <p:cNvPr id="2" name="Slide Number Placeholder 1">
            <a:extLst>
              <a:ext uri="{FF2B5EF4-FFF2-40B4-BE49-F238E27FC236}">
                <a16:creationId xmlns:a16="http://schemas.microsoft.com/office/drawing/2014/main" id="{11D5FB18-455B-B14B-9E77-569A2DB1BD39}"/>
              </a:ext>
            </a:extLst>
          </p:cNvPr>
          <p:cNvSpPr>
            <a:spLocks noGrp="1"/>
          </p:cNvSpPr>
          <p:nvPr>
            <p:ph type="sldNum" sz="quarter" idx="12"/>
          </p:nvPr>
        </p:nvSpPr>
        <p:spPr/>
        <p:txBody>
          <a:bodyPr/>
          <a:lstStyle/>
          <a:p>
            <a:fld id="{E31E4066-1BBF-3E43-97D1-349EF343F3C7}" type="slidenum">
              <a:rPr lang="en-US" smtClean="0"/>
              <a:t>2</a:t>
            </a:fld>
            <a:endParaRPr lang="en-US"/>
          </a:p>
        </p:txBody>
      </p:sp>
    </p:spTree>
    <p:extLst>
      <p:ext uri="{BB962C8B-B14F-4D97-AF65-F5344CB8AC3E}">
        <p14:creationId xmlns:p14="http://schemas.microsoft.com/office/powerpoint/2010/main" val="996640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9A5E-232A-4547-9FA4-4E7DA9915C6D}"/>
              </a:ext>
            </a:extLst>
          </p:cNvPr>
          <p:cNvSpPr>
            <a:spLocks noGrp="1"/>
          </p:cNvSpPr>
          <p:nvPr>
            <p:ph type="title"/>
          </p:nvPr>
        </p:nvSpPr>
        <p:spPr/>
        <p:txBody>
          <a:bodyPr/>
          <a:lstStyle/>
          <a:p>
            <a:r>
              <a:rPr lang="en-US" b="1" dirty="0"/>
              <a:t>Two Important Lamp Posts</a:t>
            </a:r>
          </a:p>
        </p:txBody>
      </p:sp>
      <p:sp>
        <p:nvSpPr>
          <p:cNvPr id="3" name="Content Placeholder 2">
            <a:extLst>
              <a:ext uri="{FF2B5EF4-FFF2-40B4-BE49-F238E27FC236}">
                <a16:creationId xmlns:a16="http://schemas.microsoft.com/office/drawing/2014/main" id="{0F8B9011-C606-2742-B672-92CE8EAC5604}"/>
              </a:ext>
            </a:extLst>
          </p:cNvPr>
          <p:cNvSpPr>
            <a:spLocks noGrp="1"/>
          </p:cNvSpPr>
          <p:nvPr>
            <p:ph idx="1"/>
          </p:nvPr>
        </p:nvSpPr>
        <p:spPr>
          <a:xfrm>
            <a:off x="838200" y="1825625"/>
            <a:ext cx="6487510" cy="4351338"/>
          </a:xfrm>
        </p:spPr>
        <p:txBody>
          <a:bodyPr>
            <a:normAutofit lnSpcReduction="10000"/>
          </a:bodyPr>
          <a:lstStyle/>
          <a:p>
            <a:r>
              <a:rPr lang="en-SG" b="1" baseline="30000" dirty="0"/>
              <a:t>14 </a:t>
            </a:r>
            <a:r>
              <a:rPr lang="en-SG" dirty="0"/>
              <a:t>And this </a:t>
            </a:r>
            <a:r>
              <a:rPr lang="en-SG" i="1" dirty="0"/>
              <a:t>gospel of the kingdom </a:t>
            </a:r>
            <a:r>
              <a:rPr lang="en-SG" dirty="0"/>
              <a:t>will be </a:t>
            </a:r>
            <a:r>
              <a:rPr lang="en-SG" i="1" dirty="0"/>
              <a:t>preached in all the world </a:t>
            </a:r>
            <a:r>
              <a:rPr lang="en-SG" dirty="0"/>
              <a:t>as a witness to all the nations, and then the end will come.</a:t>
            </a:r>
          </a:p>
          <a:p>
            <a:r>
              <a:rPr lang="en-SG" b="1" baseline="30000" dirty="0"/>
              <a:t>15 </a:t>
            </a:r>
            <a:r>
              <a:rPr lang="en-SG" dirty="0"/>
              <a:t>“Therefore when you see the </a:t>
            </a:r>
            <a:r>
              <a:rPr lang="en-SG" i="1" dirty="0"/>
              <a:t>‘abomination of desolation,’ </a:t>
            </a:r>
            <a:r>
              <a:rPr lang="en-SG" dirty="0"/>
              <a:t>spoken of by Daniel the prophet, standing in the holy place” (whoever </a:t>
            </a:r>
            <a:r>
              <a:rPr lang="en-SG" i="1" dirty="0"/>
              <a:t>reads,</a:t>
            </a:r>
            <a:r>
              <a:rPr lang="en-SG" dirty="0"/>
              <a:t> let him </a:t>
            </a:r>
            <a:r>
              <a:rPr lang="en-SG" i="1" dirty="0"/>
              <a:t>understand</a:t>
            </a:r>
            <a:r>
              <a:rPr lang="en-SG" dirty="0"/>
              <a:t>), - Matthew 24-14-15</a:t>
            </a:r>
          </a:p>
          <a:p>
            <a:pPr marL="0" indent="0">
              <a:buNone/>
            </a:pPr>
            <a:br>
              <a:rPr lang="en-SG" dirty="0"/>
            </a:br>
            <a:endParaRPr lang="en-US" dirty="0"/>
          </a:p>
        </p:txBody>
      </p:sp>
      <p:sp>
        <p:nvSpPr>
          <p:cNvPr id="4" name="Slide Number Placeholder 3">
            <a:extLst>
              <a:ext uri="{FF2B5EF4-FFF2-40B4-BE49-F238E27FC236}">
                <a16:creationId xmlns:a16="http://schemas.microsoft.com/office/drawing/2014/main" id="{05EAE452-F13E-844D-A7E4-E39763DE2633}"/>
              </a:ext>
            </a:extLst>
          </p:cNvPr>
          <p:cNvSpPr>
            <a:spLocks noGrp="1"/>
          </p:cNvSpPr>
          <p:nvPr>
            <p:ph type="sldNum" sz="quarter" idx="12"/>
          </p:nvPr>
        </p:nvSpPr>
        <p:spPr/>
        <p:txBody>
          <a:bodyPr/>
          <a:lstStyle/>
          <a:p>
            <a:fld id="{E31E4066-1BBF-3E43-97D1-349EF343F3C7}" type="slidenum">
              <a:rPr lang="en-US" smtClean="0"/>
              <a:t>20</a:t>
            </a:fld>
            <a:endParaRPr lang="en-US"/>
          </a:p>
        </p:txBody>
      </p:sp>
      <p:pic>
        <p:nvPicPr>
          <p:cNvPr id="5" name="Picture 4">
            <a:extLst>
              <a:ext uri="{FF2B5EF4-FFF2-40B4-BE49-F238E27FC236}">
                <a16:creationId xmlns:a16="http://schemas.microsoft.com/office/drawing/2014/main" id="{7C68D363-7278-C74C-8316-22FAB4CE284B}"/>
              </a:ext>
            </a:extLst>
          </p:cNvPr>
          <p:cNvPicPr>
            <a:picLocks noChangeAspect="1"/>
          </p:cNvPicPr>
          <p:nvPr/>
        </p:nvPicPr>
        <p:blipFill>
          <a:blip r:embed="rId2"/>
          <a:stretch>
            <a:fillRect/>
          </a:stretch>
        </p:blipFill>
        <p:spPr>
          <a:xfrm>
            <a:off x="7325710" y="1942935"/>
            <a:ext cx="4572000" cy="3301727"/>
          </a:xfrm>
          <a:prstGeom prst="rect">
            <a:avLst/>
          </a:prstGeom>
        </p:spPr>
      </p:pic>
    </p:spTree>
    <p:extLst>
      <p:ext uri="{BB962C8B-B14F-4D97-AF65-F5344CB8AC3E}">
        <p14:creationId xmlns:p14="http://schemas.microsoft.com/office/powerpoint/2010/main" val="1428076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F58A-E5E8-294B-93D9-E88752C1BE4D}"/>
              </a:ext>
            </a:extLst>
          </p:cNvPr>
          <p:cNvSpPr>
            <a:spLocks noGrp="1"/>
          </p:cNvSpPr>
          <p:nvPr>
            <p:ph type="title"/>
          </p:nvPr>
        </p:nvSpPr>
        <p:spPr/>
        <p:txBody>
          <a:bodyPr/>
          <a:lstStyle/>
          <a:p>
            <a:r>
              <a:rPr lang="en-US" b="1" dirty="0"/>
              <a:t>Gabriel Messianic Clock – Daniel 9:25-26</a:t>
            </a:r>
          </a:p>
        </p:txBody>
      </p:sp>
      <p:sp>
        <p:nvSpPr>
          <p:cNvPr id="3" name="Content Placeholder 2">
            <a:extLst>
              <a:ext uri="{FF2B5EF4-FFF2-40B4-BE49-F238E27FC236}">
                <a16:creationId xmlns:a16="http://schemas.microsoft.com/office/drawing/2014/main" id="{CBD4D5AB-9EF2-034B-B261-6C572D33F37E}"/>
              </a:ext>
            </a:extLst>
          </p:cNvPr>
          <p:cNvSpPr>
            <a:spLocks noGrp="1"/>
          </p:cNvSpPr>
          <p:nvPr>
            <p:ph idx="1"/>
          </p:nvPr>
        </p:nvSpPr>
        <p:spPr>
          <a:xfrm>
            <a:off x="838200" y="1436741"/>
            <a:ext cx="6508531" cy="5174265"/>
          </a:xfrm>
          <a:ln w="3175">
            <a:solidFill>
              <a:schemeClr val="accent1"/>
            </a:solidFill>
          </a:ln>
        </p:spPr>
        <p:txBody>
          <a:bodyPr>
            <a:normAutofit fontScale="92500" lnSpcReduction="10000"/>
          </a:bodyPr>
          <a:lstStyle/>
          <a:p>
            <a:r>
              <a:rPr lang="en-SG" b="1" baseline="30000" dirty="0"/>
              <a:t>25 </a:t>
            </a:r>
            <a:r>
              <a:rPr lang="en-SG" dirty="0"/>
              <a:t>“Know therefore and understand,</a:t>
            </a:r>
            <a:br>
              <a:rPr lang="en-SG" dirty="0"/>
            </a:br>
            <a:r>
              <a:rPr lang="en-SG" i="1" dirty="0"/>
              <a:t>That</a:t>
            </a:r>
            <a:r>
              <a:rPr lang="en-SG" dirty="0"/>
              <a:t> from the </a:t>
            </a:r>
            <a:r>
              <a:rPr lang="en-SG" i="1" dirty="0"/>
              <a:t>going forth </a:t>
            </a:r>
            <a:r>
              <a:rPr lang="en-SG" dirty="0"/>
              <a:t>of the command</a:t>
            </a:r>
            <a:br>
              <a:rPr lang="en-SG" dirty="0"/>
            </a:br>
            <a:r>
              <a:rPr lang="en-SG" dirty="0"/>
              <a:t>To </a:t>
            </a:r>
            <a:r>
              <a:rPr lang="en-SG" b="1" i="1" dirty="0"/>
              <a:t>restore and build Jerusalem </a:t>
            </a:r>
            <a:r>
              <a:rPr lang="en-SG" dirty="0"/>
              <a:t>Until Messiah the Prince,</a:t>
            </a:r>
            <a:br>
              <a:rPr lang="en-SG" dirty="0"/>
            </a:br>
            <a:r>
              <a:rPr lang="en-SG" i="1" dirty="0"/>
              <a:t>There shall be</a:t>
            </a:r>
            <a:r>
              <a:rPr lang="en-SG" dirty="0"/>
              <a:t> </a:t>
            </a:r>
            <a:r>
              <a:rPr lang="en-SG" b="1" i="1" dirty="0"/>
              <a:t>seven weeks and sixty-two weeks;</a:t>
            </a:r>
            <a:br>
              <a:rPr lang="en-SG" b="1" i="1" dirty="0"/>
            </a:br>
            <a:r>
              <a:rPr lang="en-SG" dirty="0"/>
              <a:t>The street shall be built again, and the wall,</a:t>
            </a:r>
            <a:br>
              <a:rPr lang="en-SG" dirty="0"/>
            </a:br>
            <a:r>
              <a:rPr lang="en-SG" dirty="0"/>
              <a:t>Even in troublesome times.</a:t>
            </a:r>
          </a:p>
          <a:p>
            <a:r>
              <a:rPr lang="en-SG" b="1" baseline="30000" dirty="0"/>
              <a:t>26 </a:t>
            </a:r>
            <a:r>
              <a:rPr lang="en-SG" dirty="0"/>
              <a:t>“And after the </a:t>
            </a:r>
            <a:r>
              <a:rPr lang="en-SG" b="1" i="1" dirty="0"/>
              <a:t>sixty-two weeks</a:t>
            </a:r>
            <a:br>
              <a:rPr lang="en-SG" dirty="0"/>
            </a:br>
            <a:r>
              <a:rPr lang="en-SG" b="1" i="1" dirty="0"/>
              <a:t>Messiah shall be cut off</a:t>
            </a:r>
            <a:r>
              <a:rPr lang="en-SG" dirty="0"/>
              <a:t>, but not for Himself;</a:t>
            </a:r>
            <a:br>
              <a:rPr lang="en-SG" dirty="0"/>
            </a:br>
            <a:r>
              <a:rPr lang="en-SG" dirty="0"/>
              <a:t>And the people of the prince who is to come</a:t>
            </a:r>
            <a:br>
              <a:rPr lang="en-SG" dirty="0"/>
            </a:br>
            <a:r>
              <a:rPr lang="en-SG" dirty="0"/>
              <a:t>Shall destroy the city and the sanctuary.</a:t>
            </a:r>
            <a:br>
              <a:rPr lang="en-SG" dirty="0"/>
            </a:br>
            <a:r>
              <a:rPr lang="en-SG" dirty="0"/>
              <a:t>The end of it </a:t>
            </a:r>
            <a:r>
              <a:rPr lang="en-SG" i="1" dirty="0"/>
              <a:t>shall be</a:t>
            </a:r>
            <a:r>
              <a:rPr lang="en-SG" dirty="0"/>
              <a:t> with a flood,</a:t>
            </a:r>
            <a:br>
              <a:rPr lang="en-SG" dirty="0"/>
            </a:br>
            <a:r>
              <a:rPr lang="en-SG" dirty="0"/>
              <a:t>And till the end of the war desolations are determined.</a:t>
            </a:r>
          </a:p>
          <a:p>
            <a:endParaRPr lang="en-SG" dirty="0"/>
          </a:p>
        </p:txBody>
      </p:sp>
      <p:sp>
        <p:nvSpPr>
          <p:cNvPr id="4" name="Slide Number Placeholder 3">
            <a:extLst>
              <a:ext uri="{FF2B5EF4-FFF2-40B4-BE49-F238E27FC236}">
                <a16:creationId xmlns:a16="http://schemas.microsoft.com/office/drawing/2014/main" id="{9A942931-BB9C-CB4E-A7BA-615373D6CD1B}"/>
              </a:ext>
            </a:extLst>
          </p:cNvPr>
          <p:cNvSpPr>
            <a:spLocks noGrp="1"/>
          </p:cNvSpPr>
          <p:nvPr>
            <p:ph type="sldNum" sz="quarter" idx="12"/>
          </p:nvPr>
        </p:nvSpPr>
        <p:spPr/>
        <p:txBody>
          <a:bodyPr/>
          <a:lstStyle/>
          <a:p>
            <a:fld id="{E31E4066-1BBF-3E43-97D1-349EF343F3C7}" type="slidenum">
              <a:rPr lang="en-US" smtClean="0"/>
              <a:t>21</a:t>
            </a:fld>
            <a:endParaRPr lang="en-US"/>
          </a:p>
        </p:txBody>
      </p:sp>
      <p:sp>
        <p:nvSpPr>
          <p:cNvPr id="5" name="TextBox 4">
            <a:extLst>
              <a:ext uri="{FF2B5EF4-FFF2-40B4-BE49-F238E27FC236}">
                <a16:creationId xmlns:a16="http://schemas.microsoft.com/office/drawing/2014/main" id="{86B589A7-FF54-4C4D-8A7B-A6B7D649AED4}"/>
              </a:ext>
            </a:extLst>
          </p:cNvPr>
          <p:cNvSpPr txBox="1"/>
          <p:nvPr/>
        </p:nvSpPr>
        <p:spPr>
          <a:xfrm>
            <a:off x="7382205" y="1436741"/>
            <a:ext cx="4603530" cy="4893647"/>
          </a:xfrm>
          <a:prstGeom prst="rect">
            <a:avLst/>
          </a:prstGeom>
          <a:noFill/>
          <a:ln w="3175">
            <a:solidFill>
              <a:schemeClr val="tx1"/>
            </a:solidFill>
          </a:ln>
        </p:spPr>
        <p:txBody>
          <a:bodyPr wrap="square" rtlCol="0">
            <a:spAutoFit/>
          </a:bodyPr>
          <a:lstStyle/>
          <a:p>
            <a:pPr marL="457200" indent="-457200">
              <a:buFont typeface="Arial" panose="020B0604020202020204" pitchFamily="34" charset="0"/>
              <a:buChar char="•"/>
            </a:pPr>
            <a:r>
              <a:rPr lang="en-US" sz="2600" dirty="0"/>
              <a:t>King Artaxerxes’ decree in 457 BC</a:t>
            </a:r>
          </a:p>
          <a:p>
            <a:pPr marL="457200" indent="-457200" algn="just">
              <a:buFont typeface="Arial" panose="020B0604020202020204" pitchFamily="34" charset="0"/>
              <a:buChar char="•"/>
            </a:pPr>
            <a:r>
              <a:rPr lang="en-US" sz="2600" dirty="0"/>
              <a:t>69weeks – rebuild Jerusalem</a:t>
            </a:r>
          </a:p>
          <a:p>
            <a:pPr marL="457200" indent="-457200">
              <a:buFont typeface="Arial" panose="020B0604020202020204" pitchFamily="34" charset="0"/>
              <a:buChar char="•"/>
            </a:pPr>
            <a:r>
              <a:rPr lang="en-US" sz="2600" dirty="0"/>
              <a:t>69X7=483 years</a:t>
            </a:r>
          </a:p>
          <a:p>
            <a:pPr marL="457200" indent="-457200">
              <a:buFont typeface="Arial" panose="020B0604020202020204" pitchFamily="34" charset="0"/>
              <a:buChar char="•"/>
            </a:pPr>
            <a:r>
              <a:rPr lang="en-SG" sz="2600" dirty="0">
                <a:hlinkClick r:id="rId2">
                  <a:extLst>
                    <a:ext uri="{A12FA001-AC4F-418D-AE19-62706E023703}">
                      <ahyp:hlinkClr xmlns:ahyp="http://schemas.microsoft.com/office/drawing/2018/hyperlinkcolor" val="tx"/>
                    </a:ext>
                  </a:extLst>
                </a:hlinkClick>
              </a:rPr>
              <a:t>https://www.neverthirsty.org/bible-qa/qa-archives/question/does-daniel-925-refer-to-cyrus-decree/</a:t>
            </a: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endParaRPr lang="en-US" sz="2600" dirty="0"/>
          </a:p>
        </p:txBody>
      </p:sp>
      <p:cxnSp>
        <p:nvCxnSpPr>
          <p:cNvPr id="7" name="Straight Arrow Connector 6">
            <a:extLst>
              <a:ext uri="{FF2B5EF4-FFF2-40B4-BE49-F238E27FC236}">
                <a16:creationId xmlns:a16="http://schemas.microsoft.com/office/drawing/2014/main" id="{FB8A2854-B705-8848-B721-D209898C44D5}"/>
              </a:ext>
            </a:extLst>
          </p:cNvPr>
          <p:cNvCxnSpPr/>
          <p:nvPr/>
        </p:nvCxnSpPr>
        <p:spPr>
          <a:xfrm>
            <a:off x="7851228" y="5885793"/>
            <a:ext cx="3502572" cy="0"/>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8B79B8B-49F1-8B43-A382-F0C80CEF7BE8}"/>
              </a:ext>
            </a:extLst>
          </p:cNvPr>
          <p:cNvCxnSpPr/>
          <p:nvPr/>
        </p:nvCxnSpPr>
        <p:spPr>
          <a:xfrm>
            <a:off x="10131972" y="5065986"/>
            <a:ext cx="0" cy="129036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C93EDF-C813-D342-B1F1-58C3E6F91ECA}"/>
              </a:ext>
            </a:extLst>
          </p:cNvPr>
          <p:cNvSpPr txBox="1"/>
          <p:nvPr/>
        </p:nvSpPr>
        <p:spPr>
          <a:xfrm>
            <a:off x="8187559" y="5297214"/>
            <a:ext cx="819807" cy="338554"/>
          </a:xfrm>
          <a:prstGeom prst="rect">
            <a:avLst/>
          </a:prstGeom>
          <a:noFill/>
          <a:ln w="3175">
            <a:solidFill>
              <a:schemeClr val="accent1"/>
            </a:solidFill>
          </a:ln>
        </p:spPr>
        <p:txBody>
          <a:bodyPr wrap="square" rtlCol="0">
            <a:spAutoFit/>
          </a:bodyPr>
          <a:lstStyle/>
          <a:p>
            <a:r>
              <a:rPr lang="en-US" sz="1600" dirty="0"/>
              <a:t>457 BC</a:t>
            </a:r>
          </a:p>
        </p:txBody>
      </p:sp>
      <p:sp>
        <p:nvSpPr>
          <p:cNvPr id="14" name="TextBox 13">
            <a:extLst>
              <a:ext uri="{FF2B5EF4-FFF2-40B4-BE49-F238E27FC236}">
                <a16:creationId xmlns:a16="http://schemas.microsoft.com/office/drawing/2014/main" id="{CE6965C7-A43B-8A44-B4C9-806B5336F505}"/>
              </a:ext>
            </a:extLst>
          </p:cNvPr>
          <p:cNvSpPr txBox="1"/>
          <p:nvPr/>
        </p:nvSpPr>
        <p:spPr>
          <a:xfrm>
            <a:off x="8652642" y="6053959"/>
            <a:ext cx="819807" cy="338554"/>
          </a:xfrm>
          <a:prstGeom prst="rect">
            <a:avLst/>
          </a:prstGeom>
          <a:noFill/>
          <a:ln w="3175">
            <a:solidFill>
              <a:schemeClr val="accent1"/>
            </a:solidFill>
          </a:ln>
        </p:spPr>
        <p:txBody>
          <a:bodyPr wrap="square" rtlCol="0">
            <a:spAutoFit/>
          </a:bodyPr>
          <a:lstStyle/>
          <a:p>
            <a:r>
              <a:rPr lang="en-US" sz="1600" dirty="0"/>
              <a:t>483 </a:t>
            </a:r>
            <a:r>
              <a:rPr lang="en-US" sz="1600" dirty="0" err="1"/>
              <a:t>yrs</a:t>
            </a:r>
            <a:endParaRPr lang="en-US" sz="1600" dirty="0"/>
          </a:p>
        </p:txBody>
      </p:sp>
      <p:sp>
        <p:nvSpPr>
          <p:cNvPr id="15" name="TextBox 14">
            <a:extLst>
              <a:ext uri="{FF2B5EF4-FFF2-40B4-BE49-F238E27FC236}">
                <a16:creationId xmlns:a16="http://schemas.microsoft.com/office/drawing/2014/main" id="{2B18B33E-2D60-7F4D-B67B-51DD1ADF52D9}"/>
              </a:ext>
            </a:extLst>
          </p:cNvPr>
          <p:cNvSpPr txBox="1"/>
          <p:nvPr/>
        </p:nvSpPr>
        <p:spPr>
          <a:xfrm>
            <a:off x="9472449" y="5065986"/>
            <a:ext cx="509751" cy="584775"/>
          </a:xfrm>
          <a:prstGeom prst="rect">
            <a:avLst/>
          </a:prstGeom>
          <a:noFill/>
          <a:ln w="3175">
            <a:solidFill>
              <a:schemeClr val="accent1"/>
            </a:solidFill>
          </a:ln>
        </p:spPr>
        <p:txBody>
          <a:bodyPr wrap="square" rtlCol="0">
            <a:spAutoFit/>
          </a:bodyPr>
          <a:lstStyle/>
          <a:p>
            <a:r>
              <a:rPr lang="en-US" sz="1600" dirty="0"/>
              <a:t>BC 04</a:t>
            </a:r>
          </a:p>
        </p:txBody>
      </p:sp>
      <p:sp>
        <p:nvSpPr>
          <p:cNvPr id="17" name="TextBox 16">
            <a:extLst>
              <a:ext uri="{FF2B5EF4-FFF2-40B4-BE49-F238E27FC236}">
                <a16:creationId xmlns:a16="http://schemas.microsoft.com/office/drawing/2014/main" id="{8338D2E6-6C92-FF40-9B39-583D5D044A17}"/>
              </a:ext>
            </a:extLst>
          </p:cNvPr>
          <p:cNvSpPr txBox="1"/>
          <p:nvPr/>
        </p:nvSpPr>
        <p:spPr>
          <a:xfrm>
            <a:off x="10300797" y="5077608"/>
            <a:ext cx="509751" cy="584775"/>
          </a:xfrm>
          <a:prstGeom prst="rect">
            <a:avLst/>
          </a:prstGeom>
          <a:noFill/>
          <a:ln w="3175">
            <a:solidFill>
              <a:schemeClr val="accent1"/>
            </a:solidFill>
          </a:ln>
        </p:spPr>
        <p:txBody>
          <a:bodyPr wrap="square" rtlCol="0">
            <a:spAutoFit/>
          </a:bodyPr>
          <a:lstStyle/>
          <a:p>
            <a:r>
              <a:rPr lang="en-US" sz="1600" dirty="0"/>
              <a:t>AD26</a:t>
            </a:r>
          </a:p>
        </p:txBody>
      </p:sp>
      <p:cxnSp>
        <p:nvCxnSpPr>
          <p:cNvPr id="19" name="Straight Arrow Connector 18">
            <a:extLst>
              <a:ext uri="{FF2B5EF4-FFF2-40B4-BE49-F238E27FC236}">
                <a16:creationId xmlns:a16="http://schemas.microsoft.com/office/drawing/2014/main" id="{9C3CCB29-D0AE-1142-AF01-145EEB1D5B33}"/>
              </a:ext>
            </a:extLst>
          </p:cNvPr>
          <p:cNvCxnSpPr/>
          <p:nvPr/>
        </p:nvCxnSpPr>
        <p:spPr>
          <a:xfrm>
            <a:off x="8429297" y="5650761"/>
            <a:ext cx="0" cy="560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73CDC04-FB17-DE40-80BC-7C7769D610CD}"/>
              </a:ext>
            </a:extLst>
          </p:cNvPr>
          <p:cNvCxnSpPr/>
          <p:nvPr/>
        </p:nvCxnSpPr>
        <p:spPr>
          <a:xfrm>
            <a:off x="10426921" y="5662383"/>
            <a:ext cx="0" cy="560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4FD85E4-0711-8B44-9EF3-E7CDD9909F73}"/>
              </a:ext>
            </a:extLst>
          </p:cNvPr>
          <p:cNvCxnSpPr>
            <a:cxnSpLocks/>
          </p:cNvCxnSpPr>
          <p:nvPr/>
        </p:nvCxnSpPr>
        <p:spPr>
          <a:xfrm>
            <a:off x="8429297" y="6053959"/>
            <a:ext cx="1997624" cy="0"/>
          </a:xfrm>
          <a:prstGeom prst="straightConnector1">
            <a:avLst/>
          </a:prstGeom>
          <a:ln w="28575">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595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9986-DCCE-6746-ACB6-A33513F0597E}"/>
              </a:ext>
            </a:extLst>
          </p:cNvPr>
          <p:cNvSpPr>
            <a:spLocks noGrp="1"/>
          </p:cNvSpPr>
          <p:nvPr>
            <p:ph type="title"/>
          </p:nvPr>
        </p:nvSpPr>
        <p:spPr/>
        <p:txBody>
          <a:bodyPr/>
          <a:lstStyle/>
          <a:p>
            <a:r>
              <a:rPr lang="en-US" b="1" dirty="0"/>
              <a:t>Abomination of Desolation</a:t>
            </a:r>
          </a:p>
        </p:txBody>
      </p:sp>
      <p:sp>
        <p:nvSpPr>
          <p:cNvPr id="3" name="Content Placeholder 2">
            <a:extLst>
              <a:ext uri="{FF2B5EF4-FFF2-40B4-BE49-F238E27FC236}">
                <a16:creationId xmlns:a16="http://schemas.microsoft.com/office/drawing/2014/main" id="{5B3CCF17-1D8D-C24B-B85C-8D236A956008}"/>
              </a:ext>
            </a:extLst>
          </p:cNvPr>
          <p:cNvSpPr>
            <a:spLocks noGrp="1"/>
          </p:cNvSpPr>
          <p:nvPr>
            <p:ph idx="1"/>
          </p:nvPr>
        </p:nvSpPr>
        <p:spPr>
          <a:xfrm>
            <a:off x="838200" y="1825625"/>
            <a:ext cx="10515600" cy="4895850"/>
          </a:xfrm>
        </p:spPr>
        <p:txBody>
          <a:bodyPr>
            <a:normAutofit lnSpcReduction="10000"/>
          </a:bodyPr>
          <a:lstStyle/>
          <a:p>
            <a:r>
              <a:rPr lang="en-SG" b="1" baseline="30000" dirty="0"/>
              <a:t>11 </a:t>
            </a:r>
            <a:r>
              <a:rPr lang="en-SG" dirty="0"/>
              <a:t>“And from the time </a:t>
            </a:r>
            <a:r>
              <a:rPr lang="en-SG" i="1" dirty="0"/>
              <a:t>that</a:t>
            </a:r>
            <a:r>
              <a:rPr lang="en-SG" dirty="0"/>
              <a:t> the daily </a:t>
            </a:r>
            <a:r>
              <a:rPr lang="en-SG" i="1" dirty="0"/>
              <a:t>sacrifice</a:t>
            </a:r>
            <a:r>
              <a:rPr lang="en-SG" dirty="0"/>
              <a:t> is taken away, and the abomination of desolation is set up, </a:t>
            </a:r>
            <a:r>
              <a:rPr lang="en-SG" i="1" dirty="0"/>
              <a:t>there shall be</a:t>
            </a:r>
            <a:r>
              <a:rPr lang="en-SG" dirty="0"/>
              <a:t> </a:t>
            </a:r>
            <a:r>
              <a:rPr lang="en-SG" b="1" i="1" dirty="0"/>
              <a:t>one thousand two hundred and ninety days.</a:t>
            </a:r>
            <a:r>
              <a:rPr lang="en-SG" dirty="0"/>
              <a:t> </a:t>
            </a:r>
            <a:r>
              <a:rPr lang="en-SG" b="1" baseline="30000" dirty="0"/>
              <a:t>12 </a:t>
            </a:r>
            <a:r>
              <a:rPr lang="en-SG" dirty="0"/>
              <a:t>Blessed </a:t>
            </a:r>
            <a:r>
              <a:rPr lang="en-SG" i="1" dirty="0"/>
              <a:t>is</a:t>
            </a:r>
            <a:r>
              <a:rPr lang="en-SG" dirty="0"/>
              <a:t> he who waits, and comes to the </a:t>
            </a:r>
            <a:r>
              <a:rPr lang="en-SG" b="1" i="1" dirty="0"/>
              <a:t>one thousand three hundred and thirty-five days</a:t>
            </a:r>
            <a:r>
              <a:rPr lang="en-SG" dirty="0"/>
              <a:t>.– Daniel 12:11-12</a:t>
            </a:r>
          </a:p>
          <a:p>
            <a:r>
              <a:rPr lang="en-SG" dirty="0"/>
              <a:t>Nebuchadnezzar destroyed the First Temple in 9 Av, 600 BC</a:t>
            </a:r>
          </a:p>
          <a:p>
            <a:r>
              <a:rPr lang="en-SG" dirty="0"/>
              <a:t>Daily sacrifices stopped</a:t>
            </a:r>
          </a:p>
          <a:p>
            <a:r>
              <a:rPr lang="en-SG" dirty="0"/>
              <a:t>1290 days = 1290 years </a:t>
            </a:r>
          </a:p>
          <a:p>
            <a:r>
              <a:rPr lang="en-SG" dirty="0"/>
              <a:t>Dome of the Rock was erected in 691 AD</a:t>
            </a:r>
          </a:p>
          <a:p>
            <a:r>
              <a:rPr lang="en-SG" dirty="0"/>
              <a:t>(600 + 1290 years = 691 AD) add year 0</a:t>
            </a:r>
          </a:p>
          <a:p>
            <a:r>
              <a:rPr lang="en-SG" dirty="0"/>
              <a:t>691 + 1335 = 2026</a:t>
            </a:r>
          </a:p>
          <a:p>
            <a:endParaRPr lang="en-SG" dirty="0"/>
          </a:p>
          <a:p>
            <a:endParaRPr lang="en-US" dirty="0"/>
          </a:p>
        </p:txBody>
      </p:sp>
      <p:sp>
        <p:nvSpPr>
          <p:cNvPr id="4" name="Slide Number Placeholder 3">
            <a:extLst>
              <a:ext uri="{FF2B5EF4-FFF2-40B4-BE49-F238E27FC236}">
                <a16:creationId xmlns:a16="http://schemas.microsoft.com/office/drawing/2014/main" id="{AFCE0D35-B787-4742-9293-3A0738439F92}"/>
              </a:ext>
            </a:extLst>
          </p:cNvPr>
          <p:cNvSpPr>
            <a:spLocks noGrp="1"/>
          </p:cNvSpPr>
          <p:nvPr>
            <p:ph type="sldNum" sz="quarter" idx="12"/>
          </p:nvPr>
        </p:nvSpPr>
        <p:spPr/>
        <p:txBody>
          <a:bodyPr/>
          <a:lstStyle/>
          <a:p>
            <a:fld id="{E31E4066-1BBF-3E43-97D1-349EF343F3C7}" type="slidenum">
              <a:rPr lang="en-US" smtClean="0"/>
              <a:t>22</a:t>
            </a:fld>
            <a:endParaRPr lang="en-US"/>
          </a:p>
        </p:txBody>
      </p:sp>
    </p:spTree>
    <p:extLst>
      <p:ext uri="{BB962C8B-B14F-4D97-AF65-F5344CB8AC3E}">
        <p14:creationId xmlns:p14="http://schemas.microsoft.com/office/powerpoint/2010/main" val="1654408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91CB-3243-8B4B-84FE-4D78F8E5BFF5}"/>
              </a:ext>
            </a:extLst>
          </p:cNvPr>
          <p:cNvSpPr>
            <a:spLocks noGrp="1"/>
          </p:cNvSpPr>
          <p:nvPr>
            <p:ph type="ctrTitle"/>
          </p:nvPr>
        </p:nvSpPr>
        <p:spPr/>
        <p:txBody>
          <a:bodyPr/>
          <a:lstStyle/>
          <a:p>
            <a:r>
              <a:rPr lang="en-US" dirty="0"/>
              <a:t>Isaiah 62 Prayer</a:t>
            </a:r>
          </a:p>
        </p:txBody>
      </p:sp>
      <p:sp>
        <p:nvSpPr>
          <p:cNvPr id="3" name="Subtitle 2">
            <a:extLst>
              <a:ext uri="{FF2B5EF4-FFF2-40B4-BE49-F238E27FC236}">
                <a16:creationId xmlns:a16="http://schemas.microsoft.com/office/drawing/2014/main" id="{A0612995-D05B-3A43-930C-D3C8F7CADA55}"/>
              </a:ext>
            </a:extLst>
          </p:cNvPr>
          <p:cNvSpPr>
            <a:spLocks noGrp="1"/>
          </p:cNvSpPr>
          <p:nvPr>
            <p:ph type="subTitle" idx="1"/>
          </p:nvPr>
        </p:nvSpPr>
        <p:spPr/>
        <p:txBody>
          <a:bodyPr/>
          <a:lstStyle/>
          <a:p>
            <a:r>
              <a:rPr lang="en-US" sz="4400" dirty="0"/>
              <a:t>3 July 2019</a:t>
            </a:r>
          </a:p>
          <a:p>
            <a:r>
              <a:rPr lang="en-US" dirty="0"/>
              <a:t>First Wednesday of each month</a:t>
            </a:r>
          </a:p>
        </p:txBody>
      </p:sp>
      <p:sp>
        <p:nvSpPr>
          <p:cNvPr id="4" name="Slide Number Placeholder 3">
            <a:extLst>
              <a:ext uri="{FF2B5EF4-FFF2-40B4-BE49-F238E27FC236}">
                <a16:creationId xmlns:a16="http://schemas.microsoft.com/office/drawing/2014/main" id="{11744B92-8E48-044B-891B-914E59235F26}"/>
              </a:ext>
            </a:extLst>
          </p:cNvPr>
          <p:cNvSpPr>
            <a:spLocks noGrp="1"/>
          </p:cNvSpPr>
          <p:nvPr>
            <p:ph type="sldNum" sz="quarter" idx="12"/>
          </p:nvPr>
        </p:nvSpPr>
        <p:spPr/>
        <p:txBody>
          <a:bodyPr/>
          <a:lstStyle/>
          <a:p>
            <a:fld id="{E31E4066-1BBF-3E43-97D1-349EF343F3C7}" type="slidenum">
              <a:rPr lang="en-US" smtClean="0"/>
              <a:t>23</a:t>
            </a:fld>
            <a:endParaRPr lang="en-US"/>
          </a:p>
        </p:txBody>
      </p:sp>
    </p:spTree>
    <p:extLst>
      <p:ext uri="{BB962C8B-B14F-4D97-AF65-F5344CB8AC3E}">
        <p14:creationId xmlns:p14="http://schemas.microsoft.com/office/powerpoint/2010/main" val="932007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00F4-B900-034D-9089-D709F01A4065}"/>
              </a:ext>
            </a:extLst>
          </p:cNvPr>
          <p:cNvSpPr>
            <a:spLocks noGrp="1"/>
          </p:cNvSpPr>
          <p:nvPr>
            <p:ph type="title"/>
          </p:nvPr>
        </p:nvSpPr>
        <p:spPr/>
        <p:txBody>
          <a:bodyPr/>
          <a:lstStyle/>
          <a:p>
            <a:r>
              <a:rPr lang="en-US" b="1" dirty="0"/>
              <a:t>The Seven Feasts of the LORD</a:t>
            </a:r>
          </a:p>
        </p:txBody>
      </p:sp>
      <p:sp>
        <p:nvSpPr>
          <p:cNvPr id="3" name="Content Placeholder 2">
            <a:extLst>
              <a:ext uri="{FF2B5EF4-FFF2-40B4-BE49-F238E27FC236}">
                <a16:creationId xmlns:a16="http://schemas.microsoft.com/office/drawing/2014/main" id="{3E4D5008-B5CD-334F-851D-FF139F356546}"/>
              </a:ext>
            </a:extLst>
          </p:cNvPr>
          <p:cNvSpPr>
            <a:spLocks noGrp="1"/>
          </p:cNvSpPr>
          <p:nvPr>
            <p:ph idx="1"/>
          </p:nvPr>
        </p:nvSpPr>
        <p:spPr>
          <a:xfrm>
            <a:off x="838200" y="1825625"/>
            <a:ext cx="10515600" cy="4743341"/>
          </a:xfrm>
        </p:spPr>
        <p:txBody>
          <a:bodyPr/>
          <a:lstStyle/>
          <a:p>
            <a:r>
              <a:rPr lang="en-US" dirty="0"/>
              <a:t>Historical Divine Appointments</a:t>
            </a:r>
          </a:p>
          <a:p>
            <a:r>
              <a:rPr lang="en-US" dirty="0"/>
              <a:t>The Blood Moon</a:t>
            </a:r>
          </a:p>
          <a:p>
            <a:r>
              <a:rPr lang="en-US" dirty="0"/>
              <a:t>The Tetrad – Four Blood Moons</a:t>
            </a:r>
          </a:p>
          <a:p>
            <a:pPr lvl="1"/>
            <a:endParaRPr lang="en-US" dirty="0"/>
          </a:p>
        </p:txBody>
      </p:sp>
      <p:sp>
        <p:nvSpPr>
          <p:cNvPr id="4" name="Slide Number Placeholder 3">
            <a:extLst>
              <a:ext uri="{FF2B5EF4-FFF2-40B4-BE49-F238E27FC236}">
                <a16:creationId xmlns:a16="http://schemas.microsoft.com/office/drawing/2014/main" id="{4D383D1D-6D9C-8A40-AC77-7ED46A312EF8}"/>
              </a:ext>
            </a:extLst>
          </p:cNvPr>
          <p:cNvSpPr>
            <a:spLocks noGrp="1"/>
          </p:cNvSpPr>
          <p:nvPr>
            <p:ph type="sldNum" sz="quarter" idx="12"/>
          </p:nvPr>
        </p:nvSpPr>
        <p:spPr/>
        <p:txBody>
          <a:bodyPr/>
          <a:lstStyle/>
          <a:p>
            <a:fld id="{E31E4066-1BBF-3E43-97D1-349EF343F3C7}" type="slidenum">
              <a:rPr lang="en-US" smtClean="0"/>
              <a:t>3</a:t>
            </a:fld>
            <a:endParaRPr lang="en-US"/>
          </a:p>
        </p:txBody>
      </p:sp>
      <p:pic>
        <p:nvPicPr>
          <p:cNvPr id="5" name="Picture 4">
            <a:extLst>
              <a:ext uri="{FF2B5EF4-FFF2-40B4-BE49-F238E27FC236}">
                <a16:creationId xmlns:a16="http://schemas.microsoft.com/office/drawing/2014/main" id="{A8A590C7-B5CD-AA40-BE16-9101579DB577}"/>
              </a:ext>
            </a:extLst>
          </p:cNvPr>
          <p:cNvPicPr>
            <a:picLocks noChangeAspect="1"/>
          </p:cNvPicPr>
          <p:nvPr/>
        </p:nvPicPr>
        <p:blipFill>
          <a:blip r:embed="rId2"/>
          <a:stretch>
            <a:fillRect/>
          </a:stretch>
        </p:blipFill>
        <p:spPr>
          <a:xfrm>
            <a:off x="748863" y="3618675"/>
            <a:ext cx="10520855" cy="2119370"/>
          </a:xfrm>
          <a:prstGeom prst="rect">
            <a:avLst/>
          </a:prstGeom>
        </p:spPr>
      </p:pic>
    </p:spTree>
    <p:extLst>
      <p:ext uri="{BB962C8B-B14F-4D97-AF65-F5344CB8AC3E}">
        <p14:creationId xmlns:p14="http://schemas.microsoft.com/office/powerpoint/2010/main" val="411771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4FFF-0DDC-AA4C-9C71-55ED5588B6D1}"/>
              </a:ext>
            </a:extLst>
          </p:cNvPr>
          <p:cNvSpPr>
            <a:spLocks noGrp="1"/>
          </p:cNvSpPr>
          <p:nvPr>
            <p:ph type="title"/>
          </p:nvPr>
        </p:nvSpPr>
        <p:spPr/>
        <p:txBody>
          <a:bodyPr/>
          <a:lstStyle/>
          <a:p>
            <a:r>
              <a:rPr lang="en-US" b="1" dirty="0"/>
              <a:t>Occurrences of the Tetrad over the Years</a:t>
            </a:r>
          </a:p>
        </p:txBody>
      </p:sp>
      <p:sp>
        <p:nvSpPr>
          <p:cNvPr id="3" name="Content Placeholder 2">
            <a:extLst>
              <a:ext uri="{FF2B5EF4-FFF2-40B4-BE49-F238E27FC236}">
                <a16:creationId xmlns:a16="http://schemas.microsoft.com/office/drawing/2014/main" id="{002DC4C7-7A31-884C-8022-62E201D131CB}"/>
              </a:ext>
            </a:extLst>
          </p:cNvPr>
          <p:cNvSpPr>
            <a:spLocks noGrp="1"/>
          </p:cNvSpPr>
          <p:nvPr>
            <p:ph idx="1"/>
          </p:nvPr>
        </p:nvSpPr>
        <p:spPr/>
        <p:txBody>
          <a:bodyPr/>
          <a:lstStyle/>
          <a:p>
            <a:r>
              <a:rPr lang="en-US" dirty="0"/>
              <a:t>The Spanish Inquisition</a:t>
            </a:r>
          </a:p>
          <a:p>
            <a:pPr lvl="1"/>
            <a:r>
              <a:rPr lang="en-US" dirty="0"/>
              <a:t>Passover, April 2, 1493</a:t>
            </a:r>
          </a:p>
          <a:p>
            <a:pPr lvl="1"/>
            <a:r>
              <a:rPr lang="en-US" dirty="0"/>
              <a:t>Sukkoth, September 25, 1493</a:t>
            </a:r>
          </a:p>
          <a:p>
            <a:pPr lvl="1"/>
            <a:r>
              <a:rPr lang="en-US" dirty="0"/>
              <a:t>Passover, March 22, 1494</a:t>
            </a:r>
          </a:p>
          <a:p>
            <a:pPr lvl="1"/>
            <a:r>
              <a:rPr lang="en-US" dirty="0"/>
              <a:t>Sukkoth, September 15, 1494</a:t>
            </a:r>
          </a:p>
          <a:p>
            <a:r>
              <a:rPr lang="en-US" dirty="0"/>
              <a:t>Israel War of Independence</a:t>
            </a:r>
          </a:p>
          <a:p>
            <a:pPr lvl="1"/>
            <a:r>
              <a:rPr lang="en-US" dirty="0"/>
              <a:t>Passover, April 13, 1949</a:t>
            </a:r>
          </a:p>
          <a:p>
            <a:pPr lvl="1"/>
            <a:r>
              <a:rPr lang="en-US" dirty="0"/>
              <a:t>Sukkoth, October 7, 1949</a:t>
            </a:r>
          </a:p>
          <a:p>
            <a:pPr lvl="1"/>
            <a:r>
              <a:rPr lang="en-US" dirty="0"/>
              <a:t>Passover, April 2, 1950</a:t>
            </a:r>
          </a:p>
          <a:p>
            <a:pPr lvl="1"/>
            <a:r>
              <a:rPr lang="en-US" dirty="0"/>
              <a:t>Sukkoth, September 26, 1950</a:t>
            </a:r>
          </a:p>
          <a:p>
            <a:pPr lvl="1"/>
            <a:endParaRPr lang="en-US" dirty="0"/>
          </a:p>
        </p:txBody>
      </p:sp>
      <p:sp>
        <p:nvSpPr>
          <p:cNvPr id="4" name="Slide Number Placeholder 3">
            <a:extLst>
              <a:ext uri="{FF2B5EF4-FFF2-40B4-BE49-F238E27FC236}">
                <a16:creationId xmlns:a16="http://schemas.microsoft.com/office/drawing/2014/main" id="{CAE6F358-2E8C-DE44-86ED-BC80F1B4A6A6}"/>
              </a:ext>
            </a:extLst>
          </p:cNvPr>
          <p:cNvSpPr>
            <a:spLocks noGrp="1"/>
          </p:cNvSpPr>
          <p:nvPr>
            <p:ph type="sldNum" sz="quarter" idx="12"/>
          </p:nvPr>
        </p:nvSpPr>
        <p:spPr/>
        <p:txBody>
          <a:bodyPr/>
          <a:lstStyle/>
          <a:p>
            <a:fld id="{E31E4066-1BBF-3E43-97D1-349EF343F3C7}" type="slidenum">
              <a:rPr lang="en-US" smtClean="0"/>
              <a:t>4</a:t>
            </a:fld>
            <a:endParaRPr lang="en-US"/>
          </a:p>
        </p:txBody>
      </p:sp>
    </p:spTree>
    <p:extLst>
      <p:ext uri="{BB962C8B-B14F-4D97-AF65-F5344CB8AC3E}">
        <p14:creationId xmlns:p14="http://schemas.microsoft.com/office/powerpoint/2010/main" val="2177926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4FFF-0DDC-AA4C-9C71-55ED5588B6D1}"/>
              </a:ext>
            </a:extLst>
          </p:cNvPr>
          <p:cNvSpPr>
            <a:spLocks noGrp="1"/>
          </p:cNvSpPr>
          <p:nvPr>
            <p:ph type="title"/>
          </p:nvPr>
        </p:nvSpPr>
        <p:spPr/>
        <p:txBody>
          <a:bodyPr/>
          <a:lstStyle/>
          <a:p>
            <a:r>
              <a:rPr lang="en-US" b="1" dirty="0"/>
              <a:t>Occurrences of the Tetrad over the Years</a:t>
            </a:r>
          </a:p>
        </p:txBody>
      </p:sp>
      <p:sp>
        <p:nvSpPr>
          <p:cNvPr id="3" name="Content Placeholder 2">
            <a:extLst>
              <a:ext uri="{FF2B5EF4-FFF2-40B4-BE49-F238E27FC236}">
                <a16:creationId xmlns:a16="http://schemas.microsoft.com/office/drawing/2014/main" id="{002DC4C7-7A31-884C-8022-62E201D131CB}"/>
              </a:ext>
            </a:extLst>
          </p:cNvPr>
          <p:cNvSpPr>
            <a:spLocks noGrp="1"/>
          </p:cNvSpPr>
          <p:nvPr>
            <p:ph idx="1"/>
          </p:nvPr>
        </p:nvSpPr>
        <p:spPr/>
        <p:txBody>
          <a:bodyPr>
            <a:normAutofit lnSpcReduction="10000"/>
          </a:bodyPr>
          <a:lstStyle/>
          <a:p>
            <a:r>
              <a:rPr lang="en-US" dirty="0"/>
              <a:t>Israel Six Day War</a:t>
            </a:r>
          </a:p>
          <a:p>
            <a:pPr lvl="1"/>
            <a:r>
              <a:rPr lang="en-US" dirty="0"/>
              <a:t>Passover, April 24, 1967</a:t>
            </a:r>
          </a:p>
          <a:p>
            <a:pPr lvl="1"/>
            <a:r>
              <a:rPr lang="en-US" dirty="0"/>
              <a:t>Sukkoth, October 18, 1967</a:t>
            </a:r>
          </a:p>
          <a:p>
            <a:pPr lvl="1"/>
            <a:r>
              <a:rPr lang="en-US" dirty="0"/>
              <a:t>Passover, April 13, 1968</a:t>
            </a:r>
          </a:p>
          <a:p>
            <a:pPr lvl="1"/>
            <a:r>
              <a:rPr lang="en-US" dirty="0"/>
              <a:t>Sukkoth, October 6, 1968</a:t>
            </a:r>
          </a:p>
          <a:p>
            <a:r>
              <a:rPr lang="en-US" dirty="0"/>
              <a:t>Joel 2:30-31 - </a:t>
            </a:r>
            <a:r>
              <a:rPr lang="en-SG" dirty="0"/>
              <a:t>“And I will show wonders in the heavens and in the earth: Blood and fire and pillars of smoke.</a:t>
            </a:r>
            <a:br>
              <a:rPr lang="en-SG" dirty="0"/>
            </a:br>
            <a:r>
              <a:rPr lang="en-SG" b="1" baseline="30000" dirty="0"/>
              <a:t>31 </a:t>
            </a:r>
            <a:r>
              <a:rPr lang="en-SG" dirty="0"/>
              <a:t>The sun shall be turned into darkness,</a:t>
            </a:r>
            <a:br>
              <a:rPr lang="en-SG" dirty="0"/>
            </a:br>
            <a:r>
              <a:rPr lang="en-SG" dirty="0"/>
              <a:t>And the moon into blood, Before the coming of the great and awesome day of the </a:t>
            </a:r>
            <a:r>
              <a:rPr lang="en-SG" cap="small" dirty="0"/>
              <a:t>Lord</a:t>
            </a:r>
            <a:r>
              <a:rPr lang="en-SG" dirty="0"/>
              <a:t>.</a:t>
            </a:r>
          </a:p>
          <a:p>
            <a:r>
              <a:rPr lang="en-SG" dirty="0"/>
              <a:t>Acts 2:19-21 and Rev 6:12</a:t>
            </a:r>
            <a:endParaRPr lang="en-US" dirty="0"/>
          </a:p>
        </p:txBody>
      </p:sp>
      <p:sp>
        <p:nvSpPr>
          <p:cNvPr id="4" name="Slide Number Placeholder 3">
            <a:extLst>
              <a:ext uri="{FF2B5EF4-FFF2-40B4-BE49-F238E27FC236}">
                <a16:creationId xmlns:a16="http://schemas.microsoft.com/office/drawing/2014/main" id="{CAE6F358-2E8C-DE44-86ED-BC80F1B4A6A6}"/>
              </a:ext>
            </a:extLst>
          </p:cNvPr>
          <p:cNvSpPr>
            <a:spLocks noGrp="1"/>
          </p:cNvSpPr>
          <p:nvPr>
            <p:ph type="sldNum" sz="quarter" idx="12"/>
          </p:nvPr>
        </p:nvSpPr>
        <p:spPr/>
        <p:txBody>
          <a:bodyPr/>
          <a:lstStyle/>
          <a:p>
            <a:fld id="{E31E4066-1BBF-3E43-97D1-349EF343F3C7}" type="slidenum">
              <a:rPr lang="en-US" smtClean="0"/>
              <a:t>5</a:t>
            </a:fld>
            <a:endParaRPr lang="en-US"/>
          </a:p>
        </p:txBody>
      </p:sp>
    </p:spTree>
    <p:extLst>
      <p:ext uri="{BB962C8B-B14F-4D97-AF65-F5344CB8AC3E}">
        <p14:creationId xmlns:p14="http://schemas.microsoft.com/office/powerpoint/2010/main" val="3252141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229C9-60F2-294E-8DB9-B1C5067C5715}"/>
              </a:ext>
            </a:extLst>
          </p:cNvPr>
          <p:cNvSpPr>
            <a:spLocks noGrp="1"/>
          </p:cNvSpPr>
          <p:nvPr>
            <p:ph type="title"/>
          </p:nvPr>
        </p:nvSpPr>
        <p:spPr/>
        <p:txBody>
          <a:bodyPr/>
          <a:lstStyle/>
          <a:p>
            <a:r>
              <a:rPr lang="en-US" b="1" dirty="0"/>
              <a:t>9</a:t>
            </a:r>
            <a:r>
              <a:rPr lang="en-US" b="1" baseline="30000" dirty="0"/>
              <a:t>th</a:t>
            </a:r>
            <a:r>
              <a:rPr lang="en-US" b="1" dirty="0"/>
              <a:t> of Aviv</a:t>
            </a:r>
          </a:p>
        </p:txBody>
      </p:sp>
      <p:sp>
        <p:nvSpPr>
          <p:cNvPr id="3" name="Content Placeholder 2">
            <a:extLst>
              <a:ext uri="{FF2B5EF4-FFF2-40B4-BE49-F238E27FC236}">
                <a16:creationId xmlns:a16="http://schemas.microsoft.com/office/drawing/2014/main" id="{C46129C9-4C35-B84D-BF27-E809BCB61B03}"/>
              </a:ext>
            </a:extLst>
          </p:cNvPr>
          <p:cNvSpPr>
            <a:spLocks noGrp="1"/>
          </p:cNvSpPr>
          <p:nvPr>
            <p:ph idx="1"/>
          </p:nvPr>
        </p:nvSpPr>
        <p:spPr/>
        <p:txBody>
          <a:bodyPr/>
          <a:lstStyle/>
          <a:p>
            <a:r>
              <a:rPr lang="en-US" dirty="0"/>
              <a:t>Ten spies brought back a bad report</a:t>
            </a:r>
          </a:p>
          <a:p>
            <a:r>
              <a:rPr lang="en-US" dirty="0"/>
              <a:t>600 B.C. – Destruction of the First Temple</a:t>
            </a:r>
          </a:p>
          <a:p>
            <a:r>
              <a:rPr lang="en-US" dirty="0"/>
              <a:t>70 A.D. – Destruction of the Second Temple</a:t>
            </a:r>
          </a:p>
          <a:p>
            <a:r>
              <a:rPr lang="en-US" dirty="0"/>
              <a:t>1290 A.D. – Jews kicked out of England</a:t>
            </a:r>
          </a:p>
          <a:p>
            <a:r>
              <a:rPr lang="en-US" dirty="0"/>
              <a:t>1492 A.D. – Jews kicked out of Spain</a:t>
            </a:r>
          </a:p>
          <a:p>
            <a:r>
              <a:rPr lang="en-US" dirty="0"/>
              <a:t>1914 A.D. – World War I</a:t>
            </a:r>
          </a:p>
          <a:p>
            <a:r>
              <a:rPr lang="en-US" dirty="0"/>
              <a:t>1940 A.D. – Hitler proclamation of the Final Solution</a:t>
            </a:r>
          </a:p>
          <a:p>
            <a:r>
              <a:rPr lang="en-US" dirty="0"/>
              <a:t>2005 A.D. – The Gaza Evacuation</a:t>
            </a:r>
          </a:p>
        </p:txBody>
      </p:sp>
      <p:sp>
        <p:nvSpPr>
          <p:cNvPr id="4" name="Slide Number Placeholder 3">
            <a:extLst>
              <a:ext uri="{FF2B5EF4-FFF2-40B4-BE49-F238E27FC236}">
                <a16:creationId xmlns:a16="http://schemas.microsoft.com/office/drawing/2014/main" id="{E2C9568D-F2BE-444B-8AF5-189B711CDA57}"/>
              </a:ext>
            </a:extLst>
          </p:cNvPr>
          <p:cNvSpPr>
            <a:spLocks noGrp="1"/>
          </p:cNvSpPr>
          <p:nvPr>
            <p:ph type="sldNum" sz="quarter" idx="12"/>
          </p:nvPr>
        </p:nvSpPr>
        <p:spPr/>
        <p:txBody>
          <a:bodyPr/>
          <a:lstStyle/>
          <a:p>
            <a:fld id="{E31E4066-1BBF-3E43-97D1-349EF343F3C7}" type="slidenum">
              <a:rPr lang="en-US" smtClean="0"/>
              <a:t>6</a:t>
            </a:fld>
            <a:endParaRPr lang="en-US"/>
          </a:p>
        </p:txBody>
      </p:sp>
    </p:spTree>
    <p:extLst>
      <p:ext uri="{BB962C8B-B14F-4D97-AF65-F5344CB8AC3E}">
        <p14:creationId xmlns:p14="http://schemas.microsoft.com/office/powerpoint/2010/main" val="356098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A911-C6C5-F74F-AA63-80E6F66CF90A}"/>
              </a:ext>
            </a:extLst>
          </p:cNvPr>
          <p:cNvSpPr>
            <a:spLocks noGrp="1"/>
          </p:cNvSpPr>
          <p:nvPr>
            <p:ph type="title"/>
          </p:nvPr>
        </p:nvSpPr>
        <p:spPr/>
        <p:txBody>
          <a:bodyPr/>
          <a:lstStyle/>
          <a:p>
            <a:r>
              <a:rPr lang="en-US" b="1" dirty="0"/>
              <a:t>4000 years from Creation to </a:t>
            </a:r>
            <a:r>
              <a:rPr lang="en-US" b="1" dirty="0" err="1"/>
              <a:t>Yeshua’s</a:t>
            </a:r>
            <a:r>
              <a:rPr lang="en-US" b="1" dirty="0"/>
              <a:t> Baptism</a:t>
            </a:r>
          </a:p>
        </p:txBody>
      </p:sp>
      <p:sp>
        <p:nvSpPr>
          <p:cNvPr id="4" name="Slide Number Placeholder 3">
            <a:extLst>
              <a:ext uri="{FF2B5EF4-FFF2-40B4-BE49-F238E27FC236}">
                <a16:creationId xmlns:a16="http://schemas.microsoft.com/office/drawing/2014/main" id="{3CE4ABB2-C81D-EC49-A891-AB54B49A9D4F}"/>
              </a:ext>
            </a:extLst>
          </p:cNvPr>
          <p:cNvSpPr>
            <a:spLocks noGrp="1"/>
          </p:cNvSpPr>
          <p:nvPr>
            <p:ph type="sldNum" sz="quarter" idx="12"/>
          </p:nvPr>
        </p:nvSpPr>
        <p:spPr/>
        <p:txBody>
          <a:bodyPr/>
          <a:lstStyle/>
          <a:p>
            <a:fld id="{E31E4066-1BBF-3E43-97D1-349EF343F3C7}" type="slidenum">
              <a:rPr lang="en-US" smtClean="0"/>
              <a:t>7</a:t>
            </a:fld>
            <a:endParaRPr lang="en-US"/>
          </a:p>
        </p:txBody>
      </p:sp>
      <p:grpSp>
        <p:nvGrpSpPr>
          <p:cNvPr id="32" name="Group 31">
            <a:extLst>
              <a:ext uri="{FF2B5EF4-FFF2-40B4-BE49-F238E27FC236}">
                <a16:creationId xmlns:a16="http://schemas.microsoft.com/office/drawing/2014/main" id="{ABDB29BB-E8B4-A744-8628-7A255B50AFD9}"/>
              </a:ext>
            </a:extLst>
          </p:cNvPr>
          <p:cNvGrpSpPr/>
          <p:nvPr/>
        </p:nvGrpSpPr>
        <p:grpSpPr>
          <a:xfrm>
            <a:off x="989287" y="1581072"/>
            <a:ext cx="10614134" cy="3161693"/>
            <a:chOff x="989287" y="1581072"/>
            <a:chExt cx="10614134" cy="3161693"/>
          </a:xfrm>
        </p:grpSpPr>
        <p:cxnSp>
          <p:nvCxnSpPr>
            <p:cNvPr id="6" name="Straight Arrow Connector 5">
              <a:extLst>
                <a:ext uri="{FF2B5EF4-FFF2-40B4-BE49-F238E27FC236}">
                  <a16:creationId xmlns:a16="http://schemas.microsoft.com/office/drawing/2014/main" id="{22B2F0B9-93F5-BE4C-B310-2D97684A90CC}"/>
                </a:ext>
              </a:extLst>
            </p:cNvPr>
            <p:cNvCxnSpPr>
              <a:cxnSpLocks/>
            </p:cNvCxnSpPr>
            <p:nvPr/>
          </p:nvCxnSpPr>
          <p:spPr>
            <a:xfrm flipV="1">
              <a:off x="1492469" y="3373821"/>
              <a:ext cx="8124497" cy="9459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9AAF53A-0189-3442-BCE4-B1E3E7093ADB}"/>
                </a:ext>
              </a:extLst>
            </p:cNvPr>
            <p:cNvCxnSpPr>
              <a:cxnSpLocks/>
            </p:cNvCxnSpPr>
            <p:nvPr/>
          </p:nvCxnSpPr>
          <p:spPr>
            <a:xfrm>
              <a:off x="9606455" y="2312276"/>
              <a:ext cx="0" cy="1545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186309C-0D0A-A144-A9F2-727E270C2B77}"/>
                </a:ext>
              </a:extLst>
            </p:cNvPr>
            <p:cNvCxnSpPr>
              <a:cxnSpLocks/>
            </p:cNvCxnSpPr>
            <p:nvPr/>
          </p:nvCxnSpPr>
          <p:spPr>
            <a:xfrm>
              <a:off x="1529255" y="2422635"/>
              <a:ext cx="0" cy="1545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A91A8BF-DFD4-FE41-BDB6-FDB301E3539A}"/>
                </a:ext>
              </a:extLst>
            </p:cNvPr>
            <p:cNvCxnSpPr>
              <a:cxnSpLocks/>
            </p:cNvCxnSpPr>
            <p:nvPr/>
          </p:nvCxnSpPr>
          <p:spPr>
            <a:xfrm>
              <a:off x="8849709" y="2312276"/>
              <a:ext cx="0" cy="1545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BE2ABB3-B764-964C-ACE6-60B6633D44AE}"/>
                </a:ext>
              </a:extLst>
            </p:cNvPr>
            <p:cNvCxnSpPr>
              <a:cxnSpLocks/>
            </p:cNvCxnSpPr>
            <p:nvPr/>
          </p:nvCxnSpPr>
          <p:spPr>
            <a:xfrm>
              <a:off x="9101959" y="2039007"/>
              <a:ext cx="0" cy="192864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BC98BB-EDD6-7741-92EB-E1015D3DC5BA}"/>
                </a:ext>
              </a:extLst>
            </p:cNvPr>
            <p:cNvSpPr txBox="1"/>
            <p:nvPr/>
          </p:nvSpPr>
          <p:spPr>
            <a:xfrm>
              <a:off x="8667093" y="1581072"/>
              <a:ext cx="869731" cy="369332"/>
            </a:xfrm>
            <a:prstGeom prst="rect">
              <a:avLst/>
            </a:prstGeom>
            <a:noFill/>
            <a:ln w="3175">
              <a:solidFill>
                <a:schemeClr val="tx1"/>
              </a:solidFill>
            </a:ln>
          </p:spPr>
          <p:txBody>
            <a:bodyPr wrap="square" rtlCol="0">
              <a:spAutoFit/>
            </a:bodyPr>
            <a:lstStyle/>
            <a:p>
              <a:pPr algn="ctr"/>
              <a:r>
                <a:rPr lang="en-US" b="1" dirty="0"/>
                <a:t>BC/AD</a:t>
              </a:r>
            </a:p>
          </p:txBody>
        </p:sp>
        <p:sp>
          <p:nvSpPr>
            <p:cNvPr id="22" name="TextBox 21">
              <a:extLst>
                <a:ext uri="{FF2B5EF4-FFF2-40B4-BE49-F238E27FC236}">
                  <a16:creationId xmlns:a16="http://schemas.microsoft.com/office/drawing/2014/main" id="{86755999-54FD-C04C-A7B2-A46D1A4905FE}"/>
                </a:ext>
              </a:extLst>
            </p:cNvPr>
            <p:cNvSpPr txBox="1"/>
            <p:nvPr/>
          </p:nvSpPr>
          <p:spPr>
            <a:xfrm>
              <a:off x="7311259" y="3633537"/>
              <a:ext cx="1412326" cy="646331"/>
            </a:xfrm>
            <a:prstGeom prst="rect">
              <a:avLst/>
            </a:prstGeom>
            <a:noFill/>
            <a:ln w="3175">
              <a:solidFill>
                <a:schemeClr val="tx1"/>
              </a:solidFill>
            </a:ln>
          </p:spPr>
          <p:txBody>
            <a:bodyPr wrap="square" rtlCol="0">
              <a:spAutoFit/>
            </a:bodyPr>
            <a:lstStyle/>
            <a:p>
              <a:pPr algn="ctr"/>
              <a:r>
                <a:rPr lang="en-US" dirty="0"/>
                <a:t>YESHUA’S BIRTH – 4BC</a:t>
              </a:r>
            </a:p>
          </p:txBody>
        </p:sp>
        <p:sp>
          <p:nvSpPr>
            <p:cNvPr id="23" name="TextBox 22">
              <a:extLst>
                <a:ext uri="{FF2B5EF4-FFF2-40B4-BE49-F238E27FC236}">
                  <a16:creationId xmlns:a16="http://schemas.microsoft.com/office/drawing/2014/main" id="{26CFE4D0-2E1B-7A41-890F-CF286555AA0A}"/>
                </a:ext>
              </a:extLst>
            </p:cNvPr>
            <p:cNvSpPr txBox="1"/>
            <p:nvPr/>
          </p:nvSpPr>
          <p:spPr>
            <a:xfrm>
              <a:off x="9775934" y="3633537"/>
              <a:ext cx="1827487" cy="646331"/>
            </a:xfrm>
            <a:prstGeom prst="rect">
              <a:avLst/>
            </a:prstGeom>
            <a:noFill/>
            <a:ln w="3175">
              <a:solidFill>
                <a:schemeClr val="tx1"/>
              </a:solidFill>
            </a:ln>
          </p:spPr>
          <p:txBody>
            <a:bodyPr wrap="square" rtlCol="0">
              <a:spAutoFit/>
            </a:bodyPr>
            <a:lstStyle/>
            <a:p>
              <a:pPr algn="ctr"/>
              <a:r>
                <a:rPr lang="en-US" dirty="0"/>
                <a:t>YESHUA’S BAPTISM – 26BC</a:t>
              </a:r>
            </a:p>
          </p:txBody>
        </p:sp>
        <p:sp>
          <p:nvSpPr>
            <p:cNvPr id="24" name="TextBox 23">
              <a:extLst>
                <a:ext uri="{FF2B5EF4-FFF2-40B4-BE49-F238E27FC236}">
                  <a16:creationId xmlns:a16="http://schemas.microsoft.com/office/drawing/2014/main" id="{C27360DA-CCCF-5F45-904E-135A55CB1ECD}"/>
                </a:ext>
              </a:extLst>
            </p:cNvPr>
            <p:cNvSpPr txBox="1"/>
            <p:nvPr/>
          </p:nvSpPr>
          <p:spPr>
            <a:xfrm>
              <a:off x="989287" y="4096434"/>
              <a:ext cx="1412326" cy="646331"/>
            </a:xfrm>
            <a:prstGeom prst="rect">
              <a:avLst/>
            </a:prstGeom>
            <a:noFill/>
            <a:ln w="3175">
              <a:solidFill>
                <a:schemeClr val="tx1"/>
              </a:solidFill>
            </a:ln>
          </p:spPr>
          <p:txBody>
            <a:bodyPr wrap="square" rtlCol="0">
              <a:spAutoFit/>
            </a:bodyPr>
            <a:lstStyle/>
            <a:p>
              <a:pPr algn="ctr"/>
              <a:r>
                <a:rPr lang="en-US" dirty="0"/>
                <a:t>CREATION</a:t>
              </a:r>
            </a:p>
            <a:p>
              <a:pPr algn="ctr"/>
              <a:r>
                <a:rPr lang="en-US" dirty="0"/>
                <a:t>3974 BC</a:t>
              </a:r>
            </a:p>
          </p:txBody>
        </p:sp>
        <p:sp>
          <p:nvSpPr>
            <p:cNvPr id="25" name="TextBox 24">
              <a:extLst>
                <a:ext uri="{FF2B5EF4-FFF2-40B4-BE49-F238E27FC236}">
                  <a16:creationId xmlns:a16="http://schemas.microsoft.com/office/drawing/2014/main" id="{0F61F1AE-C3A3-FF4E-AFCE-862EBA1B27CA}"/>
                </a:ext>
              </a:extLst>
            </p:cNvPr>
            <p:cNvSpPr txBox="1"/>
            <p:nvPr/>
          </p:nvSpPr>
          <p:spPr>
            <a:xfrm>
              <a:off x="4740166" y="2743200"/>
              <a:ext cx="1492468" cy="369332"/>
            </a:xfrm>
            <a:prstGeom prst="rect">
              <a:avLst/>
            </a:prstGeom>
            <a:noFill/>
            <a:ln w="3175">
              <a:solidFill>
                <a:schemeClr val="tx1"/>
              </a:solidFill>
            </a:ln>
          </p:spPr>
          <p:txBody>
            <a:bodyPr wrap="square" rtlCol="0">
              <a:spAutoFit/>
            </a:bodyPr>
            <a:lstStyle/>
            <a:p>
              <a:pPr algn="ctr"/>
              <a:r>
                <a:rPr lang="en-US" dirty="0"/>
                <a:t>4,000 YEARS</a:t>
              </a:r>
            </a:p>
          </p:txBody>
        </p:sp>
        <p:cxnSp>
          <p:nvCxnSpPr>
            <p:cNvPr id="29" name="Straight Arrow Connector 28">
              <a:extLst>
                <a:ext uri="{FF2B5EF4-FFF2-40B4-BE49-F238E27FC236}">
                  <a16:creationId xmlns:a16="http://schemas.microsoft.com/office/drawing/2014/main" id="{E1E953DF-15DE-B64A-920A-C7B68D1C8599}"/>
                </a:ext>
              </a:extLst>
            </p:cNvPr>
            <p:cNvCxnSpPr/>
            <p:nvPr/>
          </p:nvCxnSpPr>
          <p:spPr>
            <a:xfrm flipV="1">
              <a:off x="6232634" y="2874579"/>
              <a:ext cx="3363311" cy="53287"/>
            </a:xfrm>
            <a:prstGeom prst="straightConnector1">
              <a:avLst/>
            </a:prstGeom>
            <a:ln w="28575">
              <a:solidFill>
                <a:srgbClr val="00206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BB96E4-D8D4-514D-A363-06888C2E4D47}"/>
                </a:ext>
              </a:extLst>
            </p:cNvPr>
            <p:cNvCxnSpPr>
              <a:cxnSpLocks/>
              <a:endCxn id="25" idx="1"/>
            </p:cNvCxnSpPr>
            <p:nvPr/>
          </p:nvCxnSpPr>
          <p:spPr>
            <a:xfrm flipV="1">
              <a:off x="1583122" y="2927866"/>
              <a:ext cx="3157044" cy="26644"/>
            </a:xfrm>
            <a:prstGeom prst="straightConnector1">
              <a:avLst/>
            </a:prstGeom>
            <a:ln w="28575">
              <a:solidFill>
                <a:srgbClr val="00206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96E50B5-E410-F447-9EA2-C69D4DFB0C66}"/>
              </a:ext>
            </a:extLst>
          </p:cNvPr>
          <p:cNvSpPr txBox="1"/>
          <p:nvPr/>
        </p:nvSpPr>
        <p:spPr>
          <a:xfrm>
            <a:off x="8892408" y="3907276"/>
            <a:ext cx="798787" cy="369332"/>
          </a:xfrm>
          <a:prstGeom prst="rect">
            <a:avLst/>
          </a:prstGeom>
          <a:noFill/>
          <a:ln w="3175">
            <a:solidFill>
              <a:schemeClr val="tx1"/>
            </a:solidFill>
          </a:ln>
        </p:spPr>
        <p:txBody>
          <a:bodyPr wrap="square" rtlCol="0">
            <a:spAutoFit/>
          </a:bodyPr>
          <a:lstStyle/>
          <a:p>
            <a:r>
              <a:rPr lang="en-US" dirty="0"/>
              <a:t>26AD</a:t>
            </a:r>
          </a:p>
        </p:txBody>
      </p:sp>
      <p:sp>
        <p:nvSpPr>
          <p:cNvPr id="5" name="TextBox 4">
            <a:extLst>
              <a:ext uri="{FF2B5EF4-FFF2-40B4-BE49-F238E27FC236}">
                <a16:creationId xmlns:a16="http://schemas.microsoft.com/office/drawing/2014/main" id="{02703993-F5D0-A541-B084-79B2F7BB4675}"/>
              </a:ext>
            </a:extLst>
          </p:cNvPr>
          <p:cNvSpPr txBox="1"/>
          <p:nvPr/>
        </p:nvSpPr>
        <p:spPr>
          <a:xfrm>
            <a:off x="1876096" y="5151547"/>
            <a:ext cx="1171904" cy="369332"/>
          </a:xfrm>
          <a:prstGeom prst="rect">
            <a:avLst/>
          </a:prstGeom>
          <a:noFill/>
          <a:ln w="3175">
            <a:solidFill>
              <a:schemeClr val="tx1"/>
            </a:solidFill>
          </a:ln>
        </p:spPr>
        <p:txBody>
          <a:bodyPr wrap="square" rtlCol="0">
            <a:spAutoFit/>
          </a:bodyPr>
          <a:lstStyle/>
          <a:p>
            <a:r>
              <a:rPr lang="en-US" dirty="0"/>
              <a:t>4,026 BC?</a:t>
            </a:r>
          </a:p>
        </p:txBody>
      </p:sp>
    </p:spTree>
    <p:extLst>
      <p:ext uri="{BB962C8B-B14F-4D97-AF65-F5344CB8AC3E}">
        <p14:creationId xmlns:p14="http://schemas.microsoft.com/office/powerpoint/2010/main" val="457056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320B-2DE0-DC41-8152-4998B12C1E57}"/>
              </a:ext>
            </a:extLst>
          </p:cNvPr>
          <p:cNvSpPr>
            <a:spLocks noGrp="1"/>
          </p:cNvSpPr>
          <p:nvPr>
            <p:ph type="title"/>
          </p:nvPr>
        </p:nvSpPr>
        <p:spPr/>
        <p:txBody>
          <a:bodyPr/>
          <a:lstStyle/>
          <a:p>
            <a:r>
              <a:rPr lang="en-US" b="1" dirty="0"/>
              <a:t>Creation to </a:t>
            </a:r>
            <a:r>
              <a:rPr lang="en-US" b="1" dirty="0" err="1"/>
              <a:t>Yeshua’s</a:t>
            </a:r>
            <a:r>
              <a:rPr lang="en-US" b="1" dirty="0"/>
              <a:t> Return</a:t>
            </a:r>
          </a:p>
        </p:txBody>
      </p:sp>
      <p:sp>
        <p:nvSpPr>
          <p:cNvPr id="4" name="Slide Number Placeholder 3">
            <a:extLst>
              <a:ext uri="{FF2B5EF4-FFF2-40B4-BE49-F238E27FC236}">
                <a16:creationId xmlns:a16="http://schemas.microsoft.com/office/drawing/2014/main" id="{B40D7875-B35F-BC40-B981-D5E7F769865F}"/>
              </a:ext>
            </a:extLst>
          </p:cNvPr>
          <p:cNvSpPr>
            <a:spLocks noGrp="1"/>
          </p:cNvSpPr>
          <p:nvPr>
            <p:ph type="sldNum" sz="quarter" idx="12"/>
          </p:nvPr>
        </p:nvSpPr>
        <p:spPr/>
        <p:txBody>
          <a:bodyPr/>
          <a:lstStyle/>
          <a:p>
            <a:fld id="{E31E4066-1BBF-3E43-97D1-349EF343F3C7}" type="slidenum">
              <a:rPr lang="en-US" smtClean="0"/>
              <a:t>8</a:t>
            </a:fld>
            <a:endParaRPr lang="en-US"/>
          </a:p>
        </p:txBody>
      </p:sp>
      <p:grpSp>
        <p:nvGrpSpPr>
          <p:cNvPr id="5" name="Group 4">
            <a:extLst>
              <a:ext uri="{FF2B5EF4-FFF2-40B4-BE49-F238E27FC236}">
                <a16:creationId xmlns:a16="http://schemas.microsoft.com/office/drawing/2014/main" id="{426B6C85-912A-8942-9547-0CB5DC929422}"/>
              </a:ext>
            </a:extLst>
          </p:cNvPr>
          <p:cNvGrpSpPr/>
          <p:nvPr/>
        </p:nvGrpSpPr>
        <p:grpSpPr>
          <a:xfrm>
            <a:off x="739666" y="3114757"/>
            <a:ext cx="7616058" cy="2081987"/>
            <a:chOff x="989287" y="1650123"/>
            <a:chExt cx="10614134" cy="3143317"/>
          </a:xfrm>
        </p:grpSpPr>
        <p:cxnSp>
          <p:nvCxnSpPr>
            <p:cNvPr id="6" name="Straight Arrow Connector 5">
              <a:extLst>
                <a:ext uri="{FF2B5EF4-FFF2-40B4-BE49-F238E27FC236}">
                  <a16:creationId xmlns:a16="http://schemas.microsoft.com/office/drawing/2014/main" id="{05A899B0-0CFE-AC4D-83B0-2F9023EB61EE}"/>
                </a:ext>
              </a:extLst>
            </p:cNvPr>
            <p:cNvCxnSpPr>
              <a:cxnSpLocks/>
            </p:cNvCxnSpPr>
            <p:nvPr/>
          </p:nvCxnSpPr>
          <p:spPr>
            <a:xfrm flipV="1">
              <a:off x="1492469" y="3373821"/>
              <a:ext cx="8124497" cy="9459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4BBE3B-3123-5545-8118-2EFC43743FF9}"/>
                </a:ext>
              </a:extLst>
            </p:cNvPr>
            <p:cNvCxnSpPr>
              <a:cxnSpLocks/>
            </p:cNvCxnSpPr>
            <p:nvPr/>
          </p:nvCxnSpPr>
          <p:spPr>
            <a:xfrm>
              <a:off x="9606455" y="2312276"/>
              <a:ext cx="0" cy="1545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DF4D989-3979-E94A-8468-EB0B06209148}"/>
                </a:ext>
              </a:extLst>
            </p:cNvPr>
            <p:cNvCxnSpPr>
              <a:cxnSpLocks/>
            </p:cNvCxnSpPr>
            <p:nvPr/>
          </p:nvCxnSpPr>
          <p:spPr>
            <a:xfrm>
              <a:off x="1529255" y="2422635"/>
              <a:ext cx="0" cy="1545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D1C7CD9-B64A-964E-96B4-4545500B5F28}"/>
                </a:ext>
              </a:extLst>
            </p:cNvPr>
            <p:cNvCxnSpPr>
              <a:cxnSpLocks/>
            </p:cNvCxnSpPr>
            <p:nvPr/>
          </p:nvCxnSpPr>
          <p:spPr>
            <a:xfrm>
              <a:off x="8849709" y="2312276"/>
              <a:ext cx="0" cy="1545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3E00D95-5E6D-BC4D-AEBD-FAC3B1CFC896}"/>
                </a:ext>
              </a:extLst>
            </p:cNvPr>
            <p:cNvCxnSpPr>
              <a:cxnSpLocks/>
            </p:cNvCxnSpPr>
            <p:nvPr/>
          </p:nvCxnSpPr>
          <p:spPr>
            <a:xfrm>
              <a:off x="9101959" y="2039007"/>
              <a:ext cx="0" cy="192864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2DC6F9-3707-2748-978C-0679F6BF46D5}"/>
                </a:ext>
              </a:extLst>
            </p:cNvPr>
            <p:cNvSpPr txBox="1"/>
            <p:nvPr/>
          </p:nvSpPr>
          <p:spPr>
            <a:xfrm>
              <a:off x="8073309" y="1650123"/>
              <a:ext cx="1962801" cy="464672"/>
            </a:xfrm>
            <a:prstGeom prst="rect">
              <a:avLst/>
            </a:prstGeom>
            <a:noFill/>
            <a:ln w="3175">
              <a:solidFill>
                <a:schemeClr val="tx1"/>
              </a:solidFill>
            </a:ln>
          </p:spPr>
          <p:txBody>
            <a:bodyPr wrap="square" rtlCol="0">
              <a:spAutoFit/>
            </a:bodyPr>
            <a:lstStyle/>
            <a:p>
              <a:pPr algn="ctr"/>
              <a:r>
                <a:rPr lang="en-US" sz="1400" dirty="0"/>
                <a:t>BC/AD</a:t>
              </a:r>
            </a:p>
          </p:txBody>
        </p:sp>
        <p:sp>
          <p:nvSpPr>
            <p:cNvPr id="12" name="TextBox 11">
              <a:extLst>
                <a:ext uri="{FF2B5EF4-FFF2-40B4-BE49-F238E27FC236}">
                  <a16:creationId xmlns:a16="http://schemas.microsoft.com/office/drawing/2014/main" id="{1838A546-159C-7443-843A-17CA8EFC718D}"/>
                </a:ext>
              </a:extLst>
            </p:cNvPr>
            <p:cNvSpPr txBox="1"/>
            <p:nvPr/>
          </p:nvSpPr>
          <p:spPr>
            <a:xfrm>
              <a:off x="7091910" y="3633537"/>
              <a:ext cx="1631674" cy="697007"/>
            </a:xfrm>
            <a:prstGeom prst="rect">
              <a:avLst/>
            </a:prstGeom>
            <a:noFill/>
            <a:ln w="3175">
              <a:solidFill>
                <a:schemeClr val="tx1"/>
              </a:solidFill>
            </a:ln>
          </p:spPr>
          <p:txBody>
            <a:bodyPr wrap="square" rtlCol="0">
              <a:spAutoFit/>
            </a:bodyPr>
            <a:lstStyle/>
            <a:p>
              <a:pPr algn="ctr"/>
              <a:r>
                <a:rPr lang="en-US" sz="1200" dirty="0"/>
                <a:t>YESHUA’S BIRTH – 4BC</a:t>
              </a:r>
            </a:p>
          </p:txBody>
        </p:sp>
        <p:sp>
          <p:nvSpPr>
            <p:cNvPr id="13" name="TextBox 12">
              <a:extLst>
                <a:ext uri="{FF2B5EF4-FFF2-40B4-BE49-F238E27FC236}">
                  <a16:creationId xmlns:a16="http://schemas.microsoft.com/office/drawing/2014/main" id="{872A3D87-45A3-EF4F-90F6-EA43C8548021}"/>
                </a:ext>
              </a:extLst>
            </p:cNvPr>
            <p:cNvSpPr txBox="1"/>
            <p:nvPr/>
          </p:nvSpPr>
          <p:spPr>
            <a:xfrm>
              <a:off x="9775934" y="3633537"/>
              <a:ext cx="1827487" cy="697007"/>
            </a:xfrm>
            <a:prstGeom prst="rect">
              <a:avLst/>
            </a:prstGeom>
            <a:noFill/>
            <a:ln w="3175">
              <a:solidFill>
                <a:schemeClr val="tx1"/>
              </a:solidFill>
            </a:ln>
          </p:spPr>
          <p:txBody>
            <a:bodyPr wrap="square" rtlCol="0">
              <a:spAutoFit/>
            </a:bodyPr>
            <a:lstStyle/>
            <a:p>
              <a:pPr algn="ctr"/>
              <a:r>
                <a:rPr lang="en-US" sz="1200" dirty="0"/>
                <a:t>YESHUA’S BAPTISM – 26BC</a:t>
              </a:r>
            </a:p>
          </p:txBody>
        </p:sp>
        <p:sp>
          <p:nvSpPr>
            <p:cNvPr id="14" name="TextBox 13">
              <a:extLst>
                <a:ext uri="{FF2B5EF4-FFF2-40B4-BE49-F238E27FC236}">
                  <a16:creationId xmlns:a16="http://schemas.microsoft.com/office/drawing/2014/main" id="{6CA90944-6971-274C-BFE6-DAC61828B97A}"/>
                </a:ext>
              </a:extLst>
            </p:cNvPr>
            <p:cNvSpPr txBox="1"/>
            <p:nvPr/>
          </p:nvSpPr>
          <p:spPr>
            <a:xfrm>
              <a:off x="989287" y="4096433"/>
              <a:ext cx="1412325" cy="697007"/>
            </a:xfrm>
            <a:prstGeom prst="rect">
              <a:avLst/>
            </a:prstGeom>
            <a:noFill/>
            <a:ln w="3175">
              <a:solidFill>
                <a:schemeClr val="tx1"/>
              </a:solidFill>
            </a:ln>
          </p:spPr>
          <p:txBody>
            <a:bodyPr wrap="square" rtlCol="0">
              <a:spAutoFit/>
            </a:bodyPr>
            <a:lstStyle/>
            <a:p>
              <a:pPr algn="ctr"/>
              <a:r>
                <a:rPr lang="en-US" sz="1200" dirty="0"/>
                <a:t>CREATION</a:t>
              </a:r>
            </a:p>
            <a:p>
              <a:pPr algn="ctr"/>
              <a:r>
                <a:rPr lang="en-US" sz="1200" dirty="0"/>
                <a:t>3927 BC</a:t>
              </a:r>
            </a:p>
          </p:txBody>
        </p:sp>
        <p:sp>
          <p:nvSpPr>
            <p:cNvPr id="15" name="TextBox 14">
              <a:extLst>
                <a:ext uri="{FF2B5EF4-FFF2-40B4-BE49-F238E27FC236}">
                  <a16:creationId xmlns:a16="http://schemas.microsoft.com/office/drawing/2014/main" id="{C283731E-454D-244F-A079-BE7D2FD08757}"/>
                </a:ext>
              </a:extLst>
            </p:cNvPr>
            <p:cNvSpPr txBox="1"/>
            <p:nvPr/>
          </p:nvSpPr>
          <p:spPr>
            <a:xfrm>
              <a:off x="4740166" y="2743200"/>
              <a:ext cx="1492467" cy="418204"/>
            </a:xfrm>
            <a:prstGeom prst="rect">
              <a:avLst/>
            </a:prstGeom>
            <a:noFill/>
            <a:ln w="3175">
              <a:solidFill>
                <a:schemeClr val="tx1"/>
              </a:solidFill>
            </a:ln>
          </p:spPr>
          <p:txBody>
            <a:bodyPr wrap="square" rtlCol="0">
              <a:spAutoFit/>
            </a:bodyPr>
            <a:lstStyle/>
            <a:p>
              <a:pPr algn="ctr"/>
              <a:r>
                <a:rPr lang="en-US" sz="1200" dirty="0"/>
                <a:t>4,000 YEARS</a:t>
              </a:r>
            </a:p>
          </p:txBody>
        </p:sp>
        <p:cxnSp>
          <p:nvCxnSpPr>
            <p:cNvPr id="16" name="Straight Arrow Connector 15">
              <a:extLst>
                <a:ext uri="{FF2B5EF4-FFF2-40B4-BE49-F238E27FC236}">
                  <a16:creationId xmlns:a16="http://schemas.microsoft.com/office/drawing/2014/main" id="{3339423C-CB3D-C545-A490-FBBCC191A8A8}"/>
                </a:ext>
              </a:extLst>
            </p:cNvPr>
            <p:cNvCxnSpPr>
              <a:cxnSpLocks/>
            </p:cNvCxnSpPr>
            <p:nvPr/>
          </p:nvCxnSpPr>
          <p:spPr>
            <a:xfrm flipV="1">
              <a:off x="6232633" y="2927867"/>
              <a:ext cx="3363310" cy="2"/>
            </a:xfrm>
            <a:prstGeom prst="straightConnector1">
              <a:avLst/>
            </a:prstGeom>
            <a:ln w="28575">
              <a:solidFill>
                <a:srgbClr val="00206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024F379-4B6E-0546-A4AD-29FC3F73DA4D}"/>
                </a:ext>
              </a:extLst>
            </p:cNvPr>
            <p:cNvCxnSpPr>
              <a:cxnSpLocks/>
              <a:endCxn id="15" idx="1"/>
            </p:cNvCxnSpPr>
            <p:nvPr/>
          </p:nvCxnSpPr>
          <p:spPr>
            <a:xfrm flipV="1">
              <a:off x="1583122" y="2952302"/>
              <a:ext cx="3157044" cy="2207"/>
            </a:xfrm>
            <a:prstGeom prst="straightConnector1">
              <a:avLst/>
            </a:prstGeom>
            <a:ln w="28575">
              <a:solidFill>
                <a:srgbClr val="00206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AEDA2607-0B74-9049-AC73-3C528AFCFEDA}"/>
              </a:ext>
            </a:extLst>
          </p:cNvPr>
          <p:cNvCxnSpPr>
            <a:cxnSpLocks/>
          </p:cNvCxnSpPr>
          <p:nvPr/>
        </p:nvCxnSpPr>
        <p:spPr>
          <a:xfrm>
            <a:off x="6930365" y="4256454"/>
            <a:ext cx="2749663"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94F6F8-73EB-5347-A752-94E577FCEDF5}"/>
              </a:ext>
            </a:extLst>
          </p:cNvPr>
          <p:cNvCxnSpPr>
            <a:cxnSpLocks/>
          </p:cNvCxnSpPr>
          <p:nvPr/>
        </p:nvCxnSpPr>
        <p:spPr>
          <a:xfrm>
            <a:off x="9680028" y="3465585"/>
            <a:ext cx="0" cy="10233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989C060-EB23-A74E-95EB-DEFE2DA4FA93}"/>
              </a:ext>
            </a:extLst>
          </p:cNvPr>
          <p:cNvSpPr txBox="1"/>
          <p:nvPr/>
        </p:nvSpPr>
        <p:spPr>
          <a:xfrm>
            <a:off x="9028386" y="3003920"/>
            <a:ext cx="1303283" cy="461665"/>
          </a:xfrm>
          <a:prstGeom prst="rect">
            <a:avLst/>
          </a:prstGeom>
          <a:noFill/>
          <a:ln w="6350">
            <a:solidFill>
              <a:schemeClr val="tx1"/>
            </a:solidFill>
          </a:ln>
        </p:spPr>
        <p:txBody>
          <a:bodyPr wrap="square" rtlCol="0">
            <a:spAutoFit/>
          </a:bodyPr>
          <a:lstStyle/>
          <a:p>
            <a:pPr algn="ctr"/>
            <a:r>
              <a:rPr lang="en-US" sz="1200" dirty="0"/>
              <a:t>YESHUA’S RETURN</a:t>
            </a:r>
          </a:p>
        </p:txBody>
      </p:sp>
      <p:sp>
        <p:nvSpPr>
          <p:cNvPr id="26" name="TextBox 25">
            <a:extLst>
              <a:ext uri="{FF2B5EF4-FFF2-40B4-BE49-F238E27FC236}">
                <a16:creationId xmlns:a16="http://schemas.microsoft.com/office/drawing/2014/main" id="{73157A86-6619-6145-8D32-D5CD3F666668}"/>
              </a:ext>
            </a:extLst>
          </p:cNvPr>
          <p:cNvSpPr txBox="1"/>
          <p:nvPr/>
        </p:nvSpPr>
        <p:spPr>
          <a:xfrm>
            <a:off x="7769744" y="3790583"/>
            <a:ext cx="1070904" cy="276999"/>
          </a:xfrm>
          <a:prstGeom prst="rect">
            <a:avLst/>
          </a:prstGeom>
          <a:noFill/>
          <a:ln w="3175">
            <a:solidFill>
              <a:schemeClr val="tx1"/>
            </a:solidFill>
          </a:ln>
        </p:spPr>
        <p:txBody>
          <a:bodyPr wrap="square" rtlCol="0">
            <a:spAutoFit/>
          </a:bodyPr>
          <a:lstStyle/>
          <a:p>
            <a:pPr algn="ctr"/>
            <a:r>
              <a:rPr lang="en-US" sz="1200" dirty="0"/>
              <a:t>2,000 YEARS</a:t>
            </a:r>
          </a:p>
        </p:txBody>
      </p:sp>
      <p:cxnSp>
        <p:nvCxnSpPr>
          <p:cNvPr id="28" name="Straight Arrow Connector 27">
            <a:extLst>
              <a:ext uri="{FF2B5EF4-FFF2-40B4-BE49-F238E27FC236}">
                <a16:creationId xmlns:a16="http://schemas.microsoft.com/office/drawing/2014/main" id="{166B2D2C-0DA4-EC4F-B466-1A827904009E}"/>
              </a:ext>
            </a:extLst>
          </p:cNvPr>
          <p:cNvCxnSpPr>
            <a:endCxn id="26" idx="1"/>
          </p:cNvCxnSpPr>
          <p:nvPr/>
        </p:nvCxnSpPr>
        <p:spPr>
          <a:xfrm>
            <a:off x="7044430" y="3929082"/>
            <a:ext cx="725314" cy="1"/>
          </a:xfrm>
          <a:prstGeom prst="straightConnector1">
            <a:avLst/>
          </a:prstGeom>
          <a:ln w="28575">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8A17FE-CBD2-3A41-829E-833442E897D8}"/>
              </a:ext>
            </a:extLst>
          </p:cNvPr>
          <p:cNvCxnSpPr/>
          <p:nvPr/>
        </p:nvCxnSpPr>
        <p:spPr>
          <a:xfrm>
            <a:off x="8888307" y="3937099"/>
            <a:ext cx="725314" cy="1"/>
          </a:xfrm>
          <a:prstGeom prst="straightConnector1">
            <a:avLst/>
          </a:prstGeom>
          <a:ln w="28575">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D6A2D01-0829-0A4D-BB92-FD43117381A7}"/>
              </a:ext>
            </a:extLst>
          </p:cNvPr>
          <p:cNvCxnSpPr/>
          <p:nvPr/>
        </p:nvCxnSpPr>
        <p:spPr>
          <a:xfrm>
            <a:off x="7196830" y="4081482"/>
            <a:ext cx="725314"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A9E1DA9-9163-BC4A-AD3D-A74E14AE2372}"/>
              </a:ext>
            </a:extLst>
          </p:cNvPr>
          <p:cNvCxnSpPr/>
          <p:nvPr/>
        </p:nvCxnSpPr>
        <p:spPr>
          <a:xfrm>
            <a:off x="7349230" y="4233882"/>
            <a:ext cx="725314"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1004B68-0741-9045-9238-99A18D06A061}"/>
              </a:ext>
            </a:extLst>
          </p:cNvPr>
          <p:cNvSpPr txBox="1"/>
          <p:nvPr/>
        </p:nvSpPr>
        <p:spPr>
          <a:xfrm>
            <a:off x="9052005" y="4629095"/>
            <a:ext cx="1521401" cy="461665"/>
          </a:xfrm>
          <a:prstGeom prst="rect">
            <a:avLst/>
          </a:prstGeom>
          <a:noFill/>
          <a:ln w="3175">
            <a:solidFill>
              <a:schemeClr val="tx1"/>
            </a:solidFill>
          </a:ln>
        </p:spPr>
        <p:txBody>
          <a:bodyPr wrap="square" rtlCol="0">
            <a:spAutoFit/>
          </a:bodyPr>
          <a:lstStyle/>
          <a:p>
            <a:pPr algn="ctr"/>
            <a:r>
              <a:rPr lang="en-US" sz="1200" dirty="0"/>
              <a:t>YESHUA’S RETURN – 2026 AD</a:t>
            </a:r>
          </a:p>
        </p:txBody>
      </p:sp>
    </p:spTree>
    <p:extLst>
      <p:ext uri="{BB962C8B-B14F-4D97-AF65-F5344CB8AC3E}">
        <p14:creationId xmlns:p14="http://schemas.microsoft.com/office/powerpoint/2010/main" val="3312973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1A87E-D19B-AC41-9152-778F26E3BBD2}"/>
              </a:ext>
            </a:extLst>
          </p:cNvPr>
          <p:cNvSpPr>
            <a:spLocks noGrp="1"/>
          </p:cNvSpPr>
          <p:nvPr>
            <p:ph type="title"/>
          </p:nvPr>
        </p:nvSpPr>
        <p:spPr/>
        <p:txBody>
          <a:bodyPr/>
          <a:lstStyle/>
          <a:p>
            <a:r>
              <a:rPr lang="en-US" b="1" dirty="0"/>
              <a:t>Jubilee Years</a:t>
            </a:r>
          </a:p>
        </p:txBody>
      </p:sp>
      <p:sp>
        <p:nvSpPr>
          <p:cNvPr id="3" name="Content Placeholder 2">
            <a:extLst>
              <a:ext uri="{FF2B5EF4-FFF2-40B4-BE49-F238E27FC236}">
                <a16:creationId xmlns:a16="http://schemas.microsoft.com/office/drawing/2014/main" id="{31BFC793-91E9-A444-8A2C-D8DA1ADDF2BD}"/>
              </a:ext>
            </a:extLst>
          </p:cNvPr>
          <p:cNvSpPr>
            <a:spLocks noGrp="1"/>
          </p:cNvSpPr>
          <p:nvPr>
            <p:ph idx="1"/>
          </p:nvPr>
        </p:nvSpPr>
        <p:spPr/>
        <p:txBody>
          <a:bodyPr/>
          <a:lstStyle/>
          <a:p>
            <a:r>
              <a:rPr lang="en-SG" dirty="0"/>
              <a:t>And the </a:t>
            </a:r>
            <a:r>
              <a:rPr lang="en-SG" cap="small" dirty="0"/>
              <a:t>Lord</a:t>
            </a:r>
            <a:r>
              <a:rPr lang="en-SG" dirty="0"/>
              <a:t> said, “My Spirit shall not strive with man forever, for he </a:t>
            </a:r>
            <a:r>
              <a:rPr lang="en-SG" i="1" dirty="0"/>
              <a:t>is</a:t>
            </a:r>
            <a:r>
              <a:rPr lang="en-SG" dirty="0"/>
              <a:t> indeed flesh; yet his days shall be </a:t>
            </a:r>
            <a:r>
              <a:rPr lang="en-SG" b="1" i="1" dirty="0"/>
              <a:t>one hundred and twenty years. </a:t>
            </a:r>
            <a:r>
              <a:rPr lang="en-SG" dirty="0"/>
              <a:t>– Genesis 6:3</a:t>
            </a:r>
          </a:p>
          <a:p>
            <a:r>
              <a:rPr lang="en-US" dirty="0"/>
              <a:t>Jubilee years are known as the “Year of the LORD”</a:t>
            </a:r>
          </a:p>
          <a:p>
            <a:r>
              <a:rPr lang="en-US" dirty="0"/>
              <a:t>120 X 50 = 6,000 years</a:t>
            </a:r>
          </a:p>
          <a:p>
            <a:r>
              <a:rPr lang="en-US" dirty="0"/>
              <a:t>This starting from 3974 BC as the year of Creation</a:t>
            </a:r>
          </a:p>
          <a:p>
            <a:r>
              <a:rPr lang="en-US" dirty="0"/>
              <a:t>Add in 6000 years = 2026 AD</a:t>
            </a:r>
          </a:p>
          <a:p>
            <a:endParaRPr lang="en-US" dirty="0"/>
          </a:p>
        </p:txBody>
      </p:sp>
      <p:sp>
        <p:nvSpPr>
          <p:cNvPr id="4" name="Slide Number Placeholder 3">
            <a:extLst>
              <a:ext uri="{FF2B5EF4-FFF2-40B4-BE49-F238E27FC236}">
                <a16:creationId xmlns:a16="http://schemas.microsoft.com/office/drawing/2014/main" id="{76539D8D-EB26-6544-AC3D-320647CDBEE6}"/>
              </a:ext>
            </a:extLst>
          </p:cNvPr>
          <p:cNvSpPr>
            <a:spLocks noGrp="1"/>
          </p:cNvSpPr>
          <p:nvPr>
            <p:ph type="sldNum" sz="quarter" idx="12"/>
          </p:nvPr>
        </p:nvSpPr>
        <p:spPr/>
        <p:txBody>
          <a:bodyPr/>
          <a:lstStyle/>
          <a:p>
            <a:fld id="{E31E4066-1BBF-3E43-97D1-349EF343F3C7}" type="slidenum">
              <a:rPr lang="en-US" smtClean="0"/>
              <a:t>9</a:t>
            </a:fld>
            <a:endParaRPr lang="en-US"/>
          </a:p>
        </p:txBody>
      </p:sp>
    </p:spTree>
    <p:extLst>
      <p:ext uri="{BB962C8B-B14F-4D97-AF65-F5344CB8AC3E}">
        <p14:creationId xmlns:p14="http://schemas.microsoft.com/office/powerpoint/2010/main" val="1945286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2007</TotalTime>
  <Words>681</Words>
  <Application>Microsoft Macintosh PowerPoint</Application>
  <PresentationFormat>Widescreen</PresentationFormat>
  <Paragraphs>148</Paragraphs>
  <Slides>23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Mistral</vt:lpstr>
      <vt:lpstr>Office Theme</vt:lpstr>
      <vt:lpstr>PowerPoint Presentation</vt:lpstr>
      <vt:lpstr>Jewish Betrothal </vt:lpstr>
      <vt:lpstr>The Seven Feasts of the LORD</vt:lpstr>
      <vt:lpstr>Occurrences of the Tetrad over the Years</vt:lpstr>
      <vt:lpstr>Occurrences of the Tetrad over the Years</vt:lpstr>
      <vt:lpstr>9th of Aviv</vt:lpstr>
      <vt:lpstr>4000 years from Creation to Yeshua’s Baptism</vt:lpstr>
      <vt:lpstr>Creation to Yeshua’s Return</vt:lpstr>
      <vt:lpstr>Jubilee Years</vt:lpstr>
      <vt:lpstr>Daniel Messianic Clock</vt:lpstr>
      <vt:lpstr>Daniel Messianic Clock</vt:lpstr>
      <vt:lpstr>PowerPoint Presentation</vt:lpstr>
      <vt:lpstr>Nebuchadnezzar dream</vt:lpstr>
      <vt:lpstr>PowerPoint Presentation</vt:lpstr>
      <vt:lpstr>PowerPoint Presentation</vt:lpstr>
      <vt:lpstr>European Communities (EC)</vt:lpstr>
      <vt:lpstr> What Is Agenda 21? </vt:lpstr>
      <vt:lpstr>Characteristics of a One World Order</vt:lpstr>
      <vt:lpstr>Ephraim’s Book from the Qumram Cave</vt:lpstr>
      <vt:lpstr>Two Important Lamp Posts</vt:lpstr>
      <vt:lpstr>Gabriel Messianic Clock – Daniel 9:25-26</vt:lpstr>
      <vt:lpstr>Abomination of Desolation</vt:lpstr>
      <vt:lpstr>Isaiah 62 Prayer</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Rajah &amp; Tann Singapore LLP</dc:creator>
  <cp:lastModifiedBy>Jehu Chan</cp:lastModifiedBy>
  <cp:revision>57</cp:revision>
  <dcterms:created xsi:type="dcterms:W3CDTF">2019-05-25T23:30:44Z</dcterms:created>
  <dcterms:modified xsi:type="dcterms:W3CDTF">2019-06-29T23:31:16Z</dcterms:modified>
</cp:coreProperties>
</file>