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60" r:id="rId3"/>
    <p:sldId id="276" r:id="rId4"/>
    <p:sldId id="275" r:id="rId5"/>
    <p:sldId id="261" r:id="rId6"/>
    <p:sldId id="262" r:id="rId7"/>
    <p:sldId id="263" r:id="rId8"/>
    <p:sldId id="277" r:id="rId9"/>
    <p:sldId id="264" r:id="rId10"/>
    <p:sldId id="265" r:id="rId11"/>
    <p:sldId id="266" r:id="rId12"/>
    <p:sldId id="273" r:id="rId13"/>
    <p:sldId id="267" r:id="rId14"/>
    <p:sldId id="268" r:id="rId15"/>
    <p:sldId id="271" r:id="rId16"/>
    <p:sldId id="270" r:id="rId17"/>
    <p:sldId id="272" r:id="rId18"/>
    <p:sldId id="269"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93758"/>
  </p:normalViewPr>
  <p:slideViewPr>
    <p:cSldViewPr snapToGrid="0" snapToObjects="1">
      <p:cViewPr varScale="1">
        <p:scale>
          <a:sx n="122" d="100"/>
          <a:sy n="122" d="100"/>
        </p:scale>
        <p:origin x="216" y="21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583A3-35A2-054A-8932-D71B255B50CC}" type="datetimeFigureOut">
              <a:rPr lang="en-US" smtClean="0"/>
              <a:t>7/7/19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EFB57-0003-D14A-9315-0AA4CA59B82D}" type="slidenum">
              <a:rPr lang="en-US" smtClean="0"/>
              <a:t>‹#›</a:t>
            </a:fld>
            <a:endParaRPr lang="en-US"/>
          </a:p>
        </p:txBody>
      </p:sp>
    </p:spTree>
    <p:extLst>
      <p:ext uri="{BB962C8B-B14F-4D97-AF65-F5344CB8AC3E}">
        <p14:creationId xmlns:p14="http://schemas.microsoft.com/office/powerpoint/2010/main" val="1756847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5F8865-2470-0E44-913F-AB306469646B}" type="slidenum">
              <a:rPr lang="en-US" smtClean="0"/>
              <a:t>1</a:t>
            </a:fld>
            <a:endParaRPr lang="en-US"/>
          </a:p>
        </p:txBody>
      </p:sp>
    </p:spTree>
    <p:extLst>
      <p:ext uri="{BB962C8B-B14F-4D97-AF65-F5344CB8AC3E}">
        <p14:creationId xmlns:p14="http://schemas.microsoft.com/office/powerpoint/2010/main" val="3852894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BA6C-4679-B341-9BFB-ECD853BAC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3F73CC-C74D-414D-812A-97914083E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4BBA6A-37F6-E040-9F14-3081E99A0EC0}"/>
              </a:ext>
            </a:extLst>
          </p:cNvPr>
          <p:cNvSpPr>
            <a:spLocks noGrp="1"/>
          </p:cNvSpPr>
          <p:nvPr>
            <p:ph type="dt" sz="half" idx="10"/>
          </p:nvPr>
        </p:nvSpPr>
        <p:spPr/>
        <p:txBody>
          <a:bodyPr/>
          <a:lstStyle/>
          <a:p>
            <a:fld id="{EC257A60-EB2F-F247-B60F-DE5E4AC01804}" type="datetime1">
              <a:rPr lang="en-SG" smtClean="0"/>
              <a:t>7/7/19</a:t>
            </a:fld>
            <a:endParaRPr lang="en-US"/>
          </a:p>
        </p:txBody>
      </p:sp>
      <p:sp>
        <p:nvSpPr>
          <p:cNvPr id="5" name="Footer Placeholder 4">
            <a:extLst>
              <a:ext uri="{FF2B5EF4-FFF2-40B4-BE49-F238E27FC236}">
                <a16:creationId xmlns:a16="http://schemas.microsoft.com/office/drawing/2014/main" id="{77FE3C4E-C08F-4C4E-B39D-806049D95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3ACDE-EAA1-F146-B0F7-E5DA55E8EA5F}"/>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270299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5154-50A0-884A-BEDB-7BF778ED2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E232D4-C6B1-D34B-A39C-4EB1340906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DA342-76A9-BE42-81D8-3B9CF75D2977}"/>
              </a:ext>
            </a:extLst>
          </p:cNvPr>
          <p:cNvSpPr>
            <a:spLocks noGrp="1"/>
          </p:cNvSpPr>
          <p:nvPr>
            <p:ph type="dt" sz="half" idx="10"/>
          </p:nvPr>
        </p:nvSpPr>
        <p:spPr/>
        <p:txBody>
          <a:bodyPr/>
          <a:lstStyle/>
          <a:p>
            <a:fld id="{7549A1D9-D05E-484B-8E23-12F814C29CA2}" type="datetime1">
              <a:rPr lang="en-SG" smtClean="0"/>
              <a:t>7/7/19</a:t>
            </a:fld>
            <a:endParaRPr lang="en-US"/>
          </a:p>
        </p:txBody>
      </p:sp>
      <p:sp>
        <p:nvSpPr>
          <p:cNvPr id="5" name="Footer Placeholder 4">
            <a:extLst>
              <a:ext uri="{FF2B5EF4-FFF2-40B4-BE49-F238E27FC236}">
                <a16:creationId xmlns:a16="http://schemas.microsoft.com/office/drawing/2014/main" id="{982B7B02-BFF8-6D48-A3F2-A539D78E9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A09BE-A5CB-E140-A495-85ED097EFEF5}"/>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61264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6B5156-B669-3B43-ABAF-C4DE6629E0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C7C390-3541-1541-BA13-A03BCB6F340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D3352-61D7-EF42-BE50-D4B5F0E2B0D3}"/>
              </a:ext>
            </a:extLst>
          </p:cNvPr>
          <p:cNvSpPr>
            <a:spLocks noGrp="1"/>
          </p:cNvSpPr>
          <p:nvPr>
            <p:ph type="dt" sz="half" idx="10"/>
          </p:nvPr>
        </p:nvSpPr>
        <p:spPr/>
        <p:txBody>
          <a:bodyPr/>
          <a:lstStyle/>
          <a:p>
            <a:fld id="{B16D3B8C-0722-EF49-A266-03C684A9C38D}" type="datetime1">
              <a:rPr lang="en-SG" smtClean="0"/>
              <a:t>7/7/19</a:t>
            </a:fld>
            <a:endParaRPr lang="en-US"/>
          </a:p>
        </p:txBody>
      </p:sp>
      <p:sp>
        <p:nvSpPr>
          <p:cNvPr id="5" name="Footer Placeholder 4">
            <a:extLst>
              <a:ext uri="{FF2B5EF4-FFF2-40B4-BE49-F238E27FC236}">
                <a16:creationId xmlns:a16="http://schemas.microsoft.com/office/drawing/2014/main" id="{73E3D569-AC5C-0B46-89E0-49E833ECE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E736B-B3B3-6F4E-9931-9A0735C0333C}"/>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159375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81BA-7781-7E4F-BB1D-E665D2DE9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AC6AAA-0308-3042-8B27-9EDCAD594A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DF1EF-67F3-1D4F-BB2F-286AB0E83505}"/>
              </a:ext>
            </a:extLst>
          </p:cNvPr>
          <p:cNvSpPr>
            <a:spLocks noGrp="1"/>
          </p:cNvSpPr>
          <p:nvPr>
            <p:ph type="dt" sz="half" idx="10"/>
          </p:nvPr>
        </p:nvSpPr>
        <p:spPr/>
        <p:txBody>
          <a:bodyPr/>
          <a:lstStyle/>
          <a:p>
            <a:fld id="{994AF9D4-ED3D-0F4C-A40A-461245DC4F95}" type="datetime1">
              <a:rPr lang="en-SG" smtClean="0"/>
              <a:t>7/7/19</a:t>
            </a:fld>
            <a:endParaRPr lang="en-US"/>
          </a:p>
        </p:txBody>
      </p:sp>
      <p:sp>
        <p:nvSpPr>
          <p:cNvPr id="5" name="Footer Placeholder 4">
            <a:extLst>
              <a:ext uri="{FF2B5EF4-FFF2-40B4-BE49-F238E27FC236}">
                <a16:creationId xmlns:a16="http://schemas.microsoft.com/office/drawing/2014/main" id="{B5C5EF16-8215-E24E-9FBA-8B5B38D0F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6D1DD-0AD4-5A4F-A6C9-BB57CE987677}"/>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102878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9C2A-5F94-B445-8CE0-28ECE0D03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B81CA2-DFC4-2F4B-BC8C-1019F2E6F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9C4E7-4D7F-F049-9DEF-F1BA30DFBDD9}"/>
              </a:ext>
            </a:extLst>
          </p:cNvPr>
          <p:cNvSpPr>
            <a:spLocks noGrp="1"/>
          </p:cNvSpPr>
          <p:nvPr>
            <p:ph type="dt" sz="half" idx="10"/>
          </p:nvPr>
        </p:nvSpPr>
        <p:spPr/>
        <p:txBody>
          <a:bodyPr/>
          <a:lstStyle/>
          <a:p>
            <a:fld id="{2693EA6E-3498-7F4E-9137-FBE28C90DC0E}" type="datetime1">
              <a:rPr lang="en-SG" smtClean="0"/>
              <a:t>7/7/19</a:t>
            </a:fld>
            <a:endParaRPr lang="en-US"/>
          </a:p>
        </p:txBody>
      </p:sp>
      <p:sp>
        <p:nvSpPr>
          <p:cNvPr id="5" name="Footer Placeholder 4">
            <a:extLst>
              <a:ext uri="{FF2B5EF4-FFF2-40B4-BE49-F238E27FC236}">
                <a16:creationId xmlns:a16="http://schemas.microsoft.com/office/drawing/2014/main" id="{E068F964-F063-8E47-905D-449F1C769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F9CAD-B37E-7948-BF9B-7A2EB53509DB}"/>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284277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8B62-85C1-3647-8343-72C3B37C32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71D7E-B5C6-8346-95C2-7FCD209866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AD18F-CCAA-4D4B-8EF2-92F648D63A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6E90E0-A6C7-D241-94CC-C97BFF82BE37}"/>
              </a:ext>
            </a:extLst>
          </p:cNvPr>
          <p:cNvSpPr>
            <a:spLocks noGrp="1"/>
          </p:cNvSpPr>
          <p:nvPr>
            <p:ph type="dt" sz="half" idx="10"/>
          </p:nvPr>
        </p:nvSpPr>
        <p:spPr/>
        <p:txBody>
          <a:bodyPr/>
          <a:lstStyle/>
          <a:p>
            <a:fld id="{B44D34A0-4E97-3B4F-BEC5-ACC00152841C}" type="datetime1">
              <a:rPr lang="en-SG" smtClean="0"/>
              <a:t>7/7/19</a:t>
            </a:fld>
            <a:endParaRPr lang="en-US"/>
          </a:p>
        </p:txBody>
      </p:sp>
      <p:sp>
        <p:nvSpPr>
          <p:cNvPr id="6" name="Footer Placeholder 5">
            <a:extLst>
              <a:ext uri="{FF2B5EF4-FFF2-40B4-BE49-F238E27FC236}">
                <a16:creationId xmlns:a16="http://schemas.microsoft.com/office/drawing/2014/main" id="{559DE17A-B9AB-204F-A36C-B0BF60C8A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23169-1EB7-8B49-9C60-0B77BBC2D379}"/>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34451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D85B-5EBE-5D42-A6B1-7054EE992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D7F3D9-25BF-1741-BD86-5541B2442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1ED3D1-3A24-8547-9152-7B0BEEA195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E42002-88D1-DA48-BF44-ADCF072A9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B4158A-9917-3B43-9320-3A9BD14D67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69C9D6-3A60-0545-B439-DCA7E7B7C9C6}"/>
              </a:ext>
            </a:extLst>
          </p:cNvPr>
          <p:cNvSpPr>
            <a:spLocks noGrp="1"/>
          </p:cNvSpPr>
          <p:nvPr>
            <p:ph type="dt" sz="half" idx="10"/>
          </p:nvPr>
        </p:nvSpPr>
        <p:spPr/>
        <p:txBody>
          <a:bodyPr/>
          <a:lstStyle/>
          <a:p>
            <a:fld id="{EBF80B7E-DE8F-244C-90FA-8B273B86083C}" type="datetime1">
              <a:rPr lang="en-SG" smtClean="0"/>
              <a:t>7/7/19</a:t>
            </a:fld>
            <a:endParaRPr lang="en-US"/>
          </a:p>
        </p:txBody>
      </p:sp>
      <p:sp>
        <p:nvSpPr>
          <p:cNvPr id="8" name="Footer Placeholder 7">
            <a:extLst>
              <a:ext uri="{FF2B5EF4-FFF2-40B4-BE49-F238E27FC236}">
                <a16:creationId xmlns:a16="http://schemas.microsoft.com/office/drawing/2014/main" id="{644C47F8-7158-4841-8149-4AC871636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317-4CF5-2E4C-A523-B267453FFDA3}"/>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355031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D738-348E-FF49-87B0-87C3DD8E1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F61158-B771-DD4A-AA06-9CA4565982CC}"/>
              </a:ext>
            </a:extLst>
          </p:cNvPr>
          <p:cNvSpPr>
            <a:spLocks noGrp="1"/>
          </p:cNvSpPr>
          <p:nvPr>
            <p:ph type="dt" sz="half" idx="10"/>
          </p:nvPr>
        </p:nvSpPr>
        <p:spPr/>
        <p:txBody>
          <a:bodyPr/>
          <a:lstStyle/>
          <a:p>
            <a:fld id="{DB311D5E-49DF-D74B-9B18-895B24D9E375}" type="datetime1">
              <a:rPr lang="en-SG" smtClean="0"/>
              <a:t>7/7/19</a:t>
            </a:fld>
            <a:endParaRPr lang="en-US"/>
          </a:p>
        </p:txBody>
      </p:sp>
      <p:sp>
        <p:nvSpPr>
          <p:cNvPr id="4" name="Footer Placeholder 3">
            <a:extLst>
              <a:ext uri="{FF2B5EF4-FFF2-40B4-BE49-F238E27FC236}">
                <a16:creationId xmlns:a16="http://schemas.microsoft.com/office/drawing/2014/main" id="{29F80366-1553-8441-9C7C-5111122D8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AF270-3E76-DD4A-A5CD-4CE051D8A26B}"/>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351668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5A87C-0B52-A145-A01F-FD036A0DF3DA}"/>
              </a:ext>
            </a:extLst>
          </p:cNvPr>
          <p:cNvSpPr>
            <a:spLocks noGrp="1"/>
          </p:cNvSpPr>
          <p:nvPr>
            <p:ph type="dt" sz="half" idx="10"/>
          </p:nvPr>
        </p:nvSpPr>
        <p:spPr/>
        <p:txBody>
          <a:bodyPr/>
          <a:lstStyle/>
          <a:p>
            <a:fld id="{10FB48B9-4EF5-7C49-9EFD-026473364BBA}" type="datetime1">
              <a:rPr lang="en-SG" smtClean="0"/>
              <a:t>7/7/19</a:t>
            </a:fld>
            <a:endParaRPr lang="en-US"/>
          </a:p>
        </p:txBody>
      </p:sp>
      <p:sp>
        <p:nvSpPr>
          <p:cNvPr id="3" name="Footer Placeholder 2">
            <a:extLst>
              <a:ext uri="{FF2B5EF4-FFF2-40B4-BE49-F238E27FC236}">
                <a16:creationId xmlns:a16="http://schemas.microsoft.com/office/drawing/2014/main" id="{5E73EDA0-DDD7-5348-9997-245CC71AFF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8D35DB-D0E7-6246-9FEC-87CC5BDBABC3}"/>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49298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8A0D-8939-7544-BD27-775D64A8C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B5018D-BE00-3B46-8DEF-4D31EA866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900CD-2953-1E42-8EA3-9FF05299C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EDCB7F-F9CB-C146-8466-6A14134897FB}"/>
              </a:ext>
            </a:extLst>
          </p:cNvPr>
          <p:cNvSpPr>
            <a:spLocks noGrp="1"/>
          </p:cNvSpPr>
          <p:nvPr>
            <p:ph type="dt" sz="half" idx="10"/>
          </p:nvPr>
        </p:nvSpPr>
        <p:spPr/>
        <p:txBody>
          <a:bodyPr/>
          <a:lstStyle/>
          <a:p>
            <a:fld id="{58B46BDB-8C3E-BB48-9C7A-139072A51A1A}" type="datetime1">
              <a:rPr lang="en-SG" smtClean="0"/>
              <a:t>7/7/19</a:t>
            </a:fld>
            <a:endParaRPr lang="en-US"/>
          </a:p>
        </p:txBody>
      </p:sp>
      <p:sp>
        <p:nvSpPr>
          <p:cNvPr id="6" name="Footer Placeholder 5">
            <a:extLst>
              <a:ext uri="{FF2B5EF4-FFF2-40B4-BE49-F238E27FC236}">
                <a16:creationId xmlns:a16="http://schemas.microsoft.com/office/drawing/2014/main" id="{C3B3B080-101F-A642-9329-E426300C0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6CA73-269F-0347-AEE3-4267AADBA45C}"/>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40728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EEBB-4037-F144-A09F-4C30850F0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A125F5-DF8A-4B4E-B014-D4D50F5AD3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46F0A-6642-4246-B13E-6FA98C723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50F10D-0681-3845-9AF8-D99A813538DE}"/>
              </a:ext>
            </a:extLst>
          </p:cNvPr>
          <p:cNvSpPr>
            <a:spLocks noGrp="1"/>
          </p:cNvSpPr>
          <p:nvPr>
            <p:ph type="dt" sz="half" idx="10"/>
          </p:nvPr>
        </p:nvSpPr>
        <p:spPr/>
        <p:txBody>
          <a:bodyPr/>
          <a:lstStyle/>
          <a:p>
            <a:fld id="{01F3C046-BD30-7C4C-B97A-F64FE6E5E861}" type="datetime1">
              <a:rPr lang="en-SG" smtClean="0"/>
              <a:t>7/7/19</a:t>
            </a:fld>
            <a:endParaRPr lang="en-US"/>
          </a:p>
        </p:txBody>
      </p:sp>
      <p:sp>
        <p:nvSpPr>
          <p:cNvPr id="6" name="Footer Placeholder 5">
            <a:extLst>
              <a:ext uri="{FF2B5EF4-FFF2-40B4-BE49-F238E27FC236}">
                <a16:creationId xmlns:a16="http://schemas.microsoft.com/office/drawing/2014/main" id="{497C1B60-3B7E-FA45-8BB8-1405187DD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337DC-7E8B-164E-B938-73EE64820EA1}"/>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64630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C67B6-7D8C-054B-BCAB-356DB10F3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D67934-62CB-DD45-AEA4-5C103FDB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7C015-FE23-0847-84CD-CCAD236D0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90720-173B-7F44-BA98-5AD5E80EC256}" type="datetime1">
              <a:rPr lang="en-SG" smtClean="0"/>
              <a:t>7/7/19</a:t>
            </a:fld>
            <a:endParaRPr lang="en-US"/>
          </a:p>
        </p:txBody>
      </p:sp>
      <p:sp>
        <p:nvSpPr>
          <p:cNvPr id="5" name="Footer Placeholder 4">
            <a:extLst>
              <a:ext uri="{FF2B5EF4-FFF2-40B4-BE49-F238E27FC236}">
                <a16:creationId xmlns:a16="http://schemas.microsoft.com/office/drawing/2014/main" id="{83E0C2E0-00DA-464F-8C30-5E9BD3808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079FC-4523-CD4F-88F4-4A3A86430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E4066-1BBF-3E43-97D1-349EF343F3C7}" type="slidenum">
              <a:rPr lang="en-US" smtClean="0"/>
              <a:t>‹#›</a:t>
            </a:fld>
            <a:endParaRPr lang="en-US"/>
          </a:p>
        </p:txBody>
      </p:sp>
    </p:spTree>
    <p:extLst>
      <p:ext uri="{BB962C8B-B14F-4D97-AF65-F5344CB8AC3E}">
        <p14:creationId xmlns:p14="http://schemas.microsoft.com/office/powerpoint/2010/main" val="142130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blegateway.com/passage/?search=Dan+9:24&amp;version=NKJV#fen-NKJV-22013c" TargetMode="External"/><Relationship Id="rId2" Type="http://schemas.openxmlformats.org/officeDocument/2006/relationships/hyperlink" Target="https://www.biblegateway.com/passage/?search=daniel+9:27&amp;version=NKJV#fen-NKJV-22016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40EA5-6190-CD41-806C-9B729CB33CC5}"/>
              </a:ext>
            </a:extLst>
          </p:cNvPr>
          <p:cNvPicPr>
            <a:picLocks noChangeAspect="1"/>
          </p:cNvPicPr>
          <p:nvPr/>
        </p:nvPicPr>
        <p:blipFill>
          <a:blip r:embed="rId3"/>
          <a:stretch>
            <a:fillRect/>
          </a:stretch>
        </p:blipFill>
        <p:spPr>
          <a:xfrm>
            <a:off x="1" y="0"/>
            <a:ext cx="12191999" cy="6858000"/>
          </a:xfrm>
          <a:prstGeom prst="rect">
            <a:avLst/>
          </a:prstGeom>
        </p:spPr>
      </p:pic>
      <p:sp>
        <p:nvSpPr>
          <p:cNvPr id="6" name="TextBox 5">
            <a:extLst>
              <a:ext uri="{FF2B5EF4-FFF2-40B4-BE49-F238E27FC236}">
                <a16:creationId xmlns:a16="http://schemas.microsoft.com/office/drawing/2014/main" id="{366448AB-C884-0545-9223-AB3F58592681}"/>
              </a:ext>
            </a:extLst>
          </p:cNvPr>
          <p:cNvSpPr txBox="1"/>
          <p:nvPr/>
        </p:nvSpPr>
        <p:spPr>
          <a:xfrm>
            <a:off x="2959319" y="275320"/>
            <a:ext cx="6738057" cy="923330"/>
          </a:xfrm>
          <a:prstGeom prst="rect">
            <a:avLst/>
          </a:prstGeom>
          <a:noFill/>
        </p:spPr>
        <p:txBody>
          <a:bodyPr wrap="square" rtlCol="0">
            <a:spAutoFit/>
            <a:scene3d>
              <a:camera prst="orthographicFront"/>
              <a:lightRig rig="threePt" dir="t"/>
            </a:scene3d>
            <a:sp3d extrusionH="57150" prstMaterial="metal">
              <a:bevelT w="82550" h="38100" prst="coolSlant"/>
            </a:sp3d>
          </a:bodyPr>
          <a:lstStyle/>
          <a:p>
            <a:pPr algn="ctr"/>
            <a:r>
              <a:rPr lang="en-US" sz="5400" b="1" dirty="0">
                <a:solidFill>
                  <a:schemeClr val="bg1"/>
                </a:solidFill>
                <a:latin typeface="Mistral" panose="03090702030407020403" pitchFamily="66" charset="0"/>
              </a:rPr>
              <a:t>Sabbath Marketplace Service</a:t>
            </a:r>
          </a:p>
        </p:txBody>
      </p:sp>
      <p:sp>
        <p:nvSpPr>
          <p:cNvPr id="7" name="TextBox 6">
            <a:extLst>
              <a:ext uri="{FF2B5EF4-FFF2-40B4-BE49-F238E27FC236}">
                <a16:creationId xmlns:a16="http://schemas.microsoft.com/office/drawing/2014/main" id="{C8F2EFEC-29B6-6143-AF16-BB613E83400E}"/>
              </a:ext>
            </a:extLst>
          </p:cNvPr>
          <p:cNvSpPr txBox="1"/>
          <p:nvPr/>
        </p:nvSpPr>
        <p:spPr>
          <a:xfrm>
            <a:off x="3748686" y="4229093"/>
            <a:ext cx="5588000" cy="1200329"/>
          </a:xfrm>
          <a:prstGeom prst="rect">
            <a:avLst/>
          </a:prstGeom>
          <a:noFill/>
        </p:spPr>
        <p:txBody>
          <a:bodyPr wrap="square" rtlCol="0">
            <a:spAutoFit/>
          </a:bodyPr>
          <a:lstStyle/>
          <a:p>
            <a:pPr algn="ctr"/>
            <a:r>
              <a:rPr lang="en-US" sz="3600" b="1" dirty="0">
                <a:solidFill>
                  <a:schemeClr val="bg1"/>
                </a:solidFill>
                <a:latin typeface="Mistral" panose="03090702030407020403" pitchFamily="66" charset="0"/>
              </a:rPr>
              <a:t> 6</a:t>
            </a:r>
            <a:r>
              <a:rPr lang="en-US" sz="3600" b="1" baseline="30000" dirty="0">
                <a:solidFill>
                  <a:schemeClr val="bg1"/>
                </a:solidFill>
                <a:latin typeface="Mistral" panose="03090702030407020403" pitchFamily="66" charset="0"/>
              </a:rPr>
              <a:t>th</a:t>
            </a:r>
            <a:r>
              <a:rPr lang="en-US" sz="3600" b="1" dirty="0">
                <a:solidFill>
                  <a:schemeClr val="bg1"/>
                </a:solidFill>
                <a:latin typeface="Mistral" panose="03090702030407020403" pitchFamily="66" charset="0"/>
              </a:rPr>
              <a:t> July 2019</a:t>
            </a:r>
          </a:p>
          <a:p>
            <a:pPr algn="ctr"/>
            <a:r>
              <a:rPr lang="en-US" sz="3600" b="1" dirty="0">
                <a:solidFill>
                  <a:schemeClr val="bg1"/>
                </a:solidFill>
                <a:latin typeface="Mistral" panose="03090702030407020403" pitchFamily="66" charset="0"/>
              </a:rPr>
              <a:t>3 pm to 5 pm</a:t>
            </a:r>
          </a:p>
        </p:txBody>
      </p:sp>
      <p:sp>
        <p:nvSpPr>
          <p:cNvPr id="8" name="TextBox 7">
            <a:extLst>
              <a:ext uri="{FF2B5EF4-FFF2-40B4-BE49-F238E27FC236}">
                <a16:creationId xmlns:a16="http://schemas.microsoft.com/office/drawing/2014/main" id="{0B801B12-B8C0-5549-AEAA-AA1FD752CA59}"/>
              </a:ext>
            </a:extLst>
          </p:cNvPr>
          <p:cNvSpPr txBox="1"/>
          <p:nvPr/>
        </p:nvSpPr>
        <p:spPr>
          <a:xfrm>
            <a:off x="5994401" y="4965783"/>
            <a:ext cx="5757333" cy="1384995"/>
          </a:xfrm>
          <a:prstGeom prst="rect">
            <a:avLst/>
          </a:prstGeom>
          <a:noFill/>
        </p:spPr>
        <p:txBody>
          <a:bodyPr wrap="square" rtlCol="0">
            <a:spAutoFit/>
          </a:bodyPr>
          <a:lstStyle/>
          <a:p>
            <a:pPr algn="r"/>
            <a:r>
              <a:rPr lang="en-US" sz="2800" b="1" dirty="0">
                <a:solidFill>
                  <a:schemeClr val="bg1"/>
                </a:solidFill>
                <a:latin typeface="Mistral" panose="03090702030407020403" pitchFamily="66" charset="0"/>
              </a:rPr>
              <a:t>CMC Conference Room</a:t>
            </a:r>
          </a:p>
          <a:p>
            <a:pPr algn="r"/>
            <a:r>
              <a:rPr lang="en-US" sz="2800" b="1" dirty="0">
                <a:solidFill>
                  <a:schemeClr val="bg1"/>
                </a:solidFill>
                <a:latin typeface="Mistral" panose="03090702030407020403" pitchFamily="66" charset="0"/>
              </a:rPr>
              <a:t>CT Hub</a:t>
            </a:r>
          </a:p>
          <a:p>
            <a:pPr algn="r"/>
            <a:r>
              <a:rPr lang="en-US" sz="2800" b="1" dirty="0">
                <a:solidFill>
                  <a:schemeClr val="bg1"/>
                </a:solidFill>
                <a:latin typeface="Mistral" panose="03090702030407020403" pitchFamily="66" charset="0"/>
              </a:rPr>
              <a:t> #11-15</a:t>
            </a:r>
          </a:p>
        </p:txBody>
      </p:sp>
      <p:sp>
        <p:nvSpPr>
          <p:cNvPr id="10" name="TextBox 9">
            <a:extLst>
              <a:ext uri="{FF2B5EF4-FFF2-40B4-BE49-F238E27FC236}">
                <a16:creationId xmlns:a16="http://schemas.microsoft.com/office/drawing/2014/main" id="{ACA802FC-4063-164D-8336-E682691FAD3B}"/>
              </a:ext>
            </a:extLst>
          </p:cNvPr>
          <p:cNvSpPr txBox="1"/>
          <p:nvPr/>
        </p:nvSpPr>
        <p:spPr>
          <a:xfrm>
            <a:off x="495156" y="4965783"/>
            <a:ext cx="4297562" cy="1692771"/>
          </a:xfrm>
          <a:prstGeom prst="rect">
            <a:avLst/>
          </a:prstGeom>
          <a:noFill/>
        </p:spPr>
        <p:txBody>
          <a:bodyPr wrap="square" rtlCol="0">
            <a:spAutoFit/>
          </a:bodyPr>
          <a:lstStyle/>
          <a:p>
            <a:r>
              <a:rPr lang="en-US" sz="2800" b="1" dirty="0">
                <a:solidFill>
                  <a:schemeClr val="bg1"/>
                </a:solidFill>
                <a:latin typeface="Mistral" panose="03090702030407020403" pitchFamily="66" charset="0"/>
              </a:rPr>
              <a:t>Jehu &amp; Christine Chan</a:t>
            </a:r>
          </a:p>
          <a:p>
            <a:r>
              <a:rPr lang="en-US" sz="2800" b="1" dirty="0">
                <a:solidFill>
                  <a:schemeClr val="bg1"/>
                </a:solidFill>
                <a:latin typeface="Mistral" panose="03090702030407020403" pitchFamily="66" charset="0"/>
              </a:rPr>
              <a:t>ICEJ Singapore - National Directors</a:t>
            </a:r>
          </a:p>
          <a:p>
            <a:r>
              <a:rPr lang="en-US" sz="2000" b="1" dirty="0" err="1">
                <a:solidFill>
                  <a:schemeClr val="bg1"/>
                </a:solidFill>
                <a:latin typeface="Arial" panose="020B0604020202020204" pitchFamily="34" charset="0"/>
                <a:cs typeface="Arial" panose="020B0604020202020204" pitchFamily="34" charset="0"/>
              </a:rPr>
              <a:t>www.icej.org</a:t>
            </a:r>
            <a:endParaRPr lang="en-US" sz="2000" b="1" dirty="0">
              <a:solidFill>
                <a:schemeClr val="bg1"/>
              </a:solidFill>
              <a:latin typeface="Arial" panose="020B0604020202020204" pitchFamily="34" charset="0"/>
              <a:cs typeface="Arial" panose="020B0604020202020204" pitchFamily="34" charset="0"/>
            </a:endParaRPr>
          </a:p>
          <a:p>
            <a:endParaRPr lang="en-US" sz="2800" b="1" dirty="0">
              <a:solidFill>
                <a:schemeClr val="bg1"/>
              </a:solidFill>
              <a:latin typeface="Mistral" panose="03090702030407020403" pitchFamily="66" charset="0"/>
            </a:endParaRPr>
          </a:p>
        </p:txBody>
      </p:sp>
      <p:sp>
        <p:nvSpPr>
          <p:cNvPr id="2" name="Slide Number Placeholder 1">
            <a:extLst>
              <a:ext uri="{FF2B5EF4-FFF2-40B4-BE49-F238E27FC236}">
                <a16:creationId xmlns:a16="http://schemas.microsoft.com/office/drawing/2014/main" id="{62E2B433-968D-6941-BF4A-9EF72D7581DA}"/>
              </a:ext>
            </a:extLst>
          </p:cNvPr>
          <p:cNvSpPr>
            <a:spLocks noGrp="1"/>
          </p:cNvSpPr>
          <p:nvPr>
            <p:ph type="sldNum" sz="quarter" idx="12"/>
          </p:nvPr>
        </p:nvSpPr>
        <p:spPr/>
        <p:txBody>
          <a:bodyPr/>
          <a:lstStyle/>
          <a:p>
            <a:fld id="{AE5155AF-5FDB-624D-BEE0-7C070E3782EE}" type="slidenum">
              <a:rPr lang="en-US" smtClean="0"/>
              <a:t>1</a:t>
            </a:fld>
            <a:endParaRPr lang="en-US"/>
          </a:p>
        </p:txBody>
      </p:sp>
      <p:sp>
        <p:nvSpPr>
          <p:cNvPr id="9" name="TextBox 8">
            <a:extLst>
              <a:ext uri="{FF2B5EF4-FFF2-40B4-BE49-F238E27FC236}">
                <a16:creationId xmlns:a16="http://schemas.microsoft.com/office/drawing/2014/main" id="{39F30A66-8D8B-F24B-B8B7-239ED4CF1000}"/>
              </a:ext>
            </a:extLst>
          </p:cNvPr>
          <p:cNvSpPr txBox="1"/>
          <p:nvPr/>
        </p:nvSpPr>
        <p:spPr>
          <a:xfrm>
            <a:off x="2141702" y="1921756"/>
            <a:ext cx="8646563" cy="1938992"/>
          </a:xfrm>
          <a:prstGeom prst="rect">
            <a:avLst/>
          </a:prstGeom>
          <a:noFill/>
        </p:spPr>
        <p:txBody>
          <a:bodyPr wrap="square" rtlCol="0">
            <a:spAutoFit/>
            <a:scene3d>
              <a:camera prst="orthographicFront"/>
              <a:lightRig rig="threePt" dir="t"/>
            </a:scene3d>
            <a:sp3d extrusionH="57150" prstMaterial="metal">
              <a:bevelT w="82550" h="38100" prst="coolSlant"/>
            </a:sp3d>
          </a:bodyPr>
          <a:lstStyle/>
          <a:p>
            <a:pPr algn="ctr"/>
            <a:r>
              <a:rPr lang="en-US" sz="6600" b="1" dirty="0">
                <a:solidFill>
                  <a:schemeClr val="bg1"/>
                </a:solidFill>
                <a:latin typeface="Mistral" panose="03090702030407020403" pitchFamily="66" charset="0"/>
              </a:rPr>
              <a:t>Biblical Messianic Calendar </a:t>
            </a:r>
          </a:p>
          <a:p>
            <a:pPr algn="ctr"/>
            <a:r>
              <a:rPr lang="en-US" sz="5400" b="1" dirty="0">
                <a:solidFill>
                  <a:schemeClr val="bg1"/>
                </a:solidFill>
                <a:latin typeface="Mistral" panose="03090702030407020403" pitchFamily="66" charset="0"/>
              </a:rPr>
              <a:t>Part Four</a:t>
            </a:r>
          </a:p>
        </p:txBody>
      </p:sp>
    </p:spTree>
    <p:extLst>
      <p:ext uri="{BB962C8B-B14F-4D97-AF65-F5344CB8AC3E}">
        <p14:creationId xmlns:p14="http://schemas.microsoft.com/office/powerpoint/2010/main" val="152177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F66-3F09-BA47-BB5F-064B559C70E7}"/>
              </a:ext>
            </a:extLst>
          </p:cNvPr>
          <p:cNvSpPr>
            <a:spLocks noGrp="1"/>
          </p:cNvSpPr>
          <p:nvPr>
            <p:ph type="title"/>
          </p:nvPr>
        </p:nvSpPr>
        <p:spPr/>
        <p:txBody>
          <a:bodyPr/>
          <a:lstStyle/>
          <a:p>
            <a:r>
              <a:rPr lang="en-US" b="1" dirty="0"/>
              <a:t>Ezekiel 42:15-20</a:t>
            </a:r>
          </a:p>
        </p:txBody>
      </p:sp>
      <p:sp>
        <p:nvSpPr>
          <p:cNvPr id="3" name="Content Placeholder 2">
            <a:extLst>
              <a:ext uri="{FF2B5EF4-FFF2-40B4-BE49-F238E27FC236}">
                <a16:creationId xmlns:a16="http://schemas.microsoft.com/office/drawing/2014/main" id="{27E549A3-304E-0D4A-97DC-55B1E6D32E4C}"/>
              </a:ext>
            </a:extLst>
          </p:cNvPr>
          <p:cNvSpPr>
            <a:spLocks noGrp="1"/>
          </p:cNvSpPr>
          <p:nvPr>
            <p:ph idx="1"/>
          </p:nvPr>
        </p:nvSpPr>
        <p:spPr>
          <a:xfrm>
            <a:off x="754117" y="1447252"/>
            <a:ext cx="10166131" cy="4785382"/>
          </a:xfrm>
        </p:spPr>
        <p:txBody>
          <a:bodyPr>
            <a:normAutofit fontScale="85000" lnSpcReduction="20000"/>
          </a:bodyPr>
          <a:lstStyle/>
          <a:p>
            <a:r>
              <a:rPr lang="en-SG" dirty="0"/>
              <a:t>Ezekiel 42:15-20 1599 </a:t>
            </a:r>
            <a:r>
              <a:rPr lang="en-SG" b="1" dirty="0">
                <a:solidFill>
                  <a:srgbClr val="FF0000"/>
                </a:solidFill>
              </a:rPr>
              <a:t>Geneva Bible (GNV)</a:t>
            </a:r>
          </a:p>
          <a:p>
            <a:r>
              <a:rPr lang="en-SG" b="1" baseline="30000" dirty="0"/>
              <a:t>15 </a:t>
            </a:r>
            <a:r>
              <a:rPr lang="en-SG" dirty="0"/>
              <a:t>Now when he had made an end of measuring the inner house, he brought me forth toward the gate whose prospect is toward the East, and measured it round about.</a:t>
            </a:r>
          </a:p>
          <a:p>
            <a:r>
              <a:rPr lang="en-SG" b="1" baseline="30000" dirty="0"/>
              <a:t>16 </a:t>
            </a:r>
            <a:r>
              <a:rPr lang="en-SG" dirty="0"/>
              <a:t>He measured the East side with the measuring rod, five hundred reeds </a:t>
            </a:r>
            <a:r>
              <a:rPr lang="en-SG" i="1" dirty="0"/>
              <a:t>even </a:t>
            </a:r>
            <a:r>
              <a:rPr lang="en-SG" dirty="0"/>
              <a:t>with the measuring reed round about.</a:t>
            </a:r>
          </a:p>
          <a:p>
            <a:r>
              <a:rPr lang="en-SG" b="1" baseline="30000" dirty="0"/>
              <a:t>17 </a:t>
            </a:r>
            <a:r>
              <a:rPr lang="en-SG" dirty="0"/>
              <a:t>He measured </a:t>
            </a:r>
            <a:r>
              <a:rPr lang="en-SG" i="1" dirty="0"/>
              <a:t>also</a:t>
            </a:r>
            <a:r>
              <a:rPr lang="en-SG" dirty="0"/>
              <a:t> the North side, five hundred reeds, </a:t>
            </a:r>
            <a:r>
              <a:rPr lang="en-SG" i="1" dirty="0"/>
              <a:t>even</a:t>
            </a:r>
            <a:r>
              <a:rPr lang="en-SG" dirty="0"/>
              <a:t> with the measuring reed round about.</a:t>
            </a:r>
          </a:p>
          <a:p>
            <a:r>
              <a:rPr lang="en-SG" b="1" baseline="30000" dirty="0"/>
              <a:t>18 </a:t>
            </a:r>
            <a:r>
              <a:rPr lang="en-SG" dirty="0"/>
              <a:t>And he measured the South side five hundred reeds with the measuring reed.</a:t>
            </a:r>
          </a:p>
          <a:p>
            <a:r>
              <a:rPr lang="en-SG" b="1" baseline="30000" dirty="0"/>
              <a:t>19 </a:t>
            </a:r>
            <a:r>
              <a:rPr lang="en-SG" dirty="0"/>
              <a:t>He turned about </a:t>
            </a:r>
            <a:r>
              <a:rPr lang="en-SG" i="1" dirty="0"/>
              <a:t>also</a:t>
            </a:r>
            <a:r>
              <a:rPr lang="en-SG" dirty="0"/>
              <a:t> to the West side, </a:t>
            </a:r>
            <a:r>
              <a:rPr lang="en-SG" i="1" dirty="0"/>
              <a:t>and</a:t>
            </a:r>
            <a:r>
              <a:rPr lang="en-SG" dirty="0"/>
              <a:t> measured five hundred reeds with the measuring reed.</a:t>
            </a:r>
          </a:p>
          <a:p>
            <a:r>
              <a:rPr lang="en-SG" b="1" baseline="30000" dirty="0"/>
              <a:t>20 </a:t>
            </a:r>
            <a:r>
              <a:rPr lang="en-SG" dirty="0"/>
              <a:t>He measured it by the four sides: it had a wall round about, five hundred </a:t>
            </a:r>
            <a:r>
              <a:rPr lang="en-SG" i="1" dirty="0"/>
              <a:t>reeds </a:t>
            </a:r>
            <a:r>
              <a:rPr lang="en-SG" dirty="0"/>
              <a:t>long, and five hundred broad to make a separation between the </a:t>
            </a:r>
            <a:r>
              <a:rPr lang="en-SG" b="1" dirty="0"/>
              <a:t>Sanctuary,</a:t>
            </a:r>
            <a:r>
              <a:rPr lang="en-SG" dirty="0"/>
              <a:t> and the </a:t>
            </a:r>
            <a:r>
              <a:rPr lang="en-SG" b="1" dirty="0">
                <a:solidFill>
                  <a:srgbClr val="FF0000"/>
                </a:solidFill>
              </a:rPr>
              <a:t>profane place</a:t>
            </a:r>
            <a:r>
              <a:rPr lang="en-SG" dirty="0"/>
              <a:t>.</a:t>
            </a:r>
          </a:p>
          <a:p>
            <a:pPr marL="0" indent="0">
              <a:buNone/>
            </a:pPr>
            <a:endParaRPr lang="en-US" dirty="0"/>
          </a:p>
        </p:txBody>
      </p:sp>
      <p:sp>
        <p:nvSpPr>
          <p:cNvPr id="4" name="Slide Number Placeholder 3">
            <a:extLst>
              <a:ext uri="{FF2B5EF4-FFF2-40B4-BE49-F238E27FC236}">
                <a16:creationId xmlns:a16="http://schemas.microsoft.com/office/drawing/2014/main" id="{22857ADC-E02D-E54C-9991-E0437C92FEC1}"/>
              </a:ext>
            </a:extLst>
          </p:cNvPr>
          <p:cNvSpPr>
            <a:spLocks noGrp="1"/>
          </p:cNvSpPr>
          <p:nvPr>
            <p:ph type="sldNum" sz="quarter" idx="12"/>
          </p:nvPr>
        </p:nvSpPr>
        <p:spPr/>
        <p:txBody>
          <a:bodyPr/>
          <a:lstStyle/>
          <a:p>
            <a:fld id="{E31E4066-1BBF-3E43-97D1-349EF343F3C7}" type="slidenum">
              <a:rPr lang="en-US" smtClean="0"/>
              <a:t>10</a:t>
            </a:fld>
            <a:endParaRPr lang="en-US"/>
          </a:p>
        </p:txBody>
      </p:sp>
    </p:spTree>
    <p:extLst>
      <p:ext uri="{BB962C8B-B14F-4D97-AF65-F5344CB8AC3E}">
        <p14:creationId xmlns:p14="http://schemas.microsoft.com/office/powerpoint/2010/main" val="216003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3478-B36A-3F4D-BA4F-8C7E88C93011}"/>
              </a:ext>
            </a:extLst>
          </p:cNvPr>
          <p:cNvSpPr>
            <a:spLocks noGrp="1"/>
          </p:cNvSpPr>
          <p:nvPr>
            <p:ph type="title"/>
          </p:nvPr>
        </p:nvSpPr>
        <p:spPr/>
        <p:txBody>
          <a:bodyPr/>
          <a:lstStyle/>
          <a:p>
            <a:r>
              <a:rPr lang="en-US" b="1" dirty="0"/>
              <a:t>Revelation 11:1-2</a:t>
            </a:r>
          </a:p>
        </p:txBody>
      </p:sp>
      <p:sp>
        <p:nvSpPr>
          <p:cNvPr id="3" name="Content Placeholder 2">
            <a:extLst>
              <a:ext uri="{FF2B5EF4-FFF2-40B4-BE49-F238E27FC236}">
                <a16:creationId xmlns:a16="http://schemas.microsoft.com/office/drawing/2014/main" id="{E8887B04-1CA5-DC4C-B4BA-93C4BF6515B1}"/>
              </a:ext>
            </a:extLst>
          </p:cNvPr>
          <p:cNvSpPr>
            <a:spLocks noGrp="1"/>
          </p:cNvSpPr>
          <p:nvPr>
            <p:ph idx="1"/>
          </p:nvPr>
        </p:nvSpPr>
        <p:spPr/>
        <p:txBody>
          <a:bodyPr/>
          <a:lstStyle/>
          <a:p>
            <a:r>
              <a:rPr lang="en-SG" b="1" dirty="0"/>
              <a:t>11 </a:t>
            </a:r>
            <a:r>
              <a:rPr lang="en-SG" dirty="0"/>
              <a:t>I was given a reed like a measuring rod and was told, “Go and measure the temple of God and the altar, with its worshipers. </a:t>
            </a:r>
            <a:r>
              <a:rPr lang="en-SG" b="1" baseline="30000" dirty="0"/>
              <a:t>2 </a:t>
            </a:r>
            <a:r>
              <a:rPr lang="en-SG" dirty="0"/>
              <a:t>But </a:t>
            </a:r>
            <a:r>
              <a:rPr lang="en-SG" b="1" i="1" dirty="0"/>
              <a:t>exclude the outer court</a:t>
            </a:r>
            <a:r>
              <a:rPr lang="en-SG" dirty="0"/>
              <a:t>; do not measure it, </a:t>
            </a:r>
            <a:r>
              <a:rPr lang="en-SG" b="1" i="1" dirty="0"/>
              <a:t>because it has been given </a:t>
            </a:r>
            <a:r>
              <a:rPr lang="en-SG" b="1" i="1" dirty="0">
                <a:solidFill>
                  <a:srgbClr val="FF0000"/>
                </a:solidFill>
              </a:rPr>
              <a:t>to the Gentiles</a:t>
            </a:r>
            <a:r>
              <a:rPr lang="en-SG" b="1" i="1" dirty="0"/>
              <a:t>. </a:t>
            </a:r>
            <a:r>
              <a:rPr lang="en-SG" dirty="0"/>
              <a:t>They will trample on the holy city for 42 months.</a:t>
            </a:r>
          </a:p>
          <a:p>
            <a:r>
              <a:rPr lang="en-SG" dirty="0"/>
              <a:t>The outer court which is given to the gentiles is where the Dome of the Rock is sited.</a:t>
            </a:r>
            <a:endParaRPr lang="en-US" dirty="0"/>
          </a:p>
        </p:txBody>
      </p:sp>
      <p:sp>
        <p:nvSpPr>
          <p:cNvPr id="4" name="Slide Number Placeholder 3">
            <a:extLst>
              <a:ext uri="{FF2B5EF4-FFF2-40B4-BE49-F238E27FC236}">
                <a16:creationId xmlns:a16="http://schemas.microsoft.com/office/drawing/2014/main" id="{D30BFD60-CB87-BB48-8474-FE9C57C5E145}"/>
              </a:ext>
            </a:extLst>
          </p:cNvPr>
          <p:cNvSpPr>
            <a:spLocks noGrp="1"/>
          </p:cNvSpPr>
          <p:nvPr>
            <p:ph type="sldNum" sz="quarter" idx="12"/>
          </p:nvPr>
        </p:nvSpPr>
        <p:spPr/>
        <p:txBody>
          <a:bodyPr/>
          <a:lstStyle/>
          <a:p>
            <a:fld id="{E31E4066-1BBF-3E43-97D1-349EF343F3C7}" type="slidenum">
              <a:rPr lang="en-US" smtClean="0"/>
              <a:t>11</a:t>
            </a:fld>
            <a:endParaRPr lang="en-US"/>
          </a:p>
        </p:txBody>
      </p:sp>
    </p:spTree>
    <p:extLst>
      <p:ext uri="{BB962C8B-B14F-4D97-AF65-F5344CB8AC3E}">
        <p14:creationId xmlns:p14="http://schemas.microsoft.com/office/powerpoint/2010/main" val="26254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B105-5E35-3D46-8D1A-4832002A8674}"/>
              </a:ext>
            </a:extLst>
          </p:cNvPr>
          <p:cNvSpPr>
            <a:spLocks noGrp="1"/>
          </p:cNvSpPr>
          <p:nvPr>
            <p:ph type="title"/>
          </p:nvPr>
        </p:nvSpPr>
        <p:spPr/>
        <p:txBody>
          <a:bodyPr/>
          <a:lstStyle/>
          <a:p>
            <a:r>
              <a:rPr lang="en-US" b="1" dirty="0"/>
              <a:t>Ezekiel Temple</a:t>
            </a:r>
          </a:p>
        </p:txBody>
      </p:sp>
      <p:sp>
        <p:nvSpPr>
          <p:cNvPr id="3" name="Content Placeholder 2">
            <a:extLst>
              <a:ext uri="{FF2B5EF4-FFF2-40B4-BE49-F238E27FC236}">
                <a16:creationId xmlns:a16="http://schemas.microsoft.com/office/drawing/2014/main" id="{C068FD6E-1A30-464C-BB52-AA86B6FF4E84}"/>
              </a:ext>
            </a:extLst>
          </p:cNvPr>
          <p:cNvSpPr>
            <a:spLocks noGrp="1"/>
          </p:cNvSpPr>
          <p:nvPr>
            <p:ph idx="1"/>
          </p:nvPr>
        </p:nvSpPr>
        <p:spPr/>
        <p:txBody>
          <a:bodyPr/>
          <a:lstStyle/>
          <a:p>
            <a:r>
              <a:rPr lang="en-SG" b="1" baseline="30000" dirty="0"/>
              <a:t>2 </a:t>
            </a:r>
            <a:r>
              <a:rPr lang="en-SG" dirty="0"/>
              <a:t>Suddenly, the glory of the God of Israel appeared from the east. The sound of his coming was like the roar of rushing waters, and the whole landscape shone with his glory. </a:t>
            </a:r>
            <a:r>
              <a:rPr lang="en-SG" b="1" baseline="30000" dirty="0"/>
              <a:t>3 </a:t>
            </a:r>
            <a:r>
              <a:rPr lang="en-SG" dirty="0"/>
              <a:t>This vision was just like the others I had seen, first by the </a:t>
            </a:r>
            <a:r>
              <a:rPr lang="en-SG" dirty="0" err="1"/>
              <a:t>Kebar</a:t>
            </a:r>
            <a:r>
              <a:rPr lang="en-SG" dirty="0"/>
              <a:t> River and then when he came to destroy Jerusalem. I fell face down on the ground.</a:t>
            </a:r>
            <a:r>
              <a:rPr lang="en-SG" b="1" baseline="30000" dirty="0"/>
              <a:t>4 </a:t>
            </a:r>
            <a:r>
              <a:rPr lang="en-SG" dirty="0"/>
              <a:t>And the glory of the </a:t>
            </a:r>
            <a:r>
              <a:rPr lang="en-SG" cap="small" dirty="0"/>
              <a:t>Lord</a:t>
            </a:r>
            <a:r>
              <a:rPr lang="en-SG" dirty="0"/>
              <a:t> came into the Temple through the east gateway. – </a:t>
            </a:r>
            <a:r>
              <a:rPr lang="en-SG" b="1" dirty="0"/>
              <a:t>Ezekiel 43:2-4</a:t>
            </a:r>
          </a:p>
          <a:p>
            <a:pPr marL="0" indent="0">
              <a:buNone/>
            </a:pPr>
            <a:br>
              <a:rPr lang="en-SG" dirty="0"/>
            </a:br>
            <a:endParaRPr lang="en-US" dirty="0"/>
          </a:p>
        </p:txBody>
      </p:sp>
      <p:sp>
        <p:nvSpPr>
          <p:cNvPr id="4" name="Slide Number Placeholder 3">
            <a:extLst>
              <a:ext uri="{FF2B5EF4-FFF2-40B4-BE49-F238E27FC236}">
                <a16:creationId xmlns:a16="http://schemas.microsoft.com/office/drawing/2014/main" id="{C538CAA7-BCD8-A446-8751-52B64A8DC83F}"/>
              </a:ext>
            </a:extLst>
          </p:cNvPr>
          <p:cNvSpPr>
            <a:spLocks noGrp="1"/>
          </p:cNvSpPr>
          <p:nvPr>
            <p:ph type="sldNum" sz="quarter" idx="12"/>
          </p:nvPr>
        </p:nvSpPr>
        <p:spPr/>
        <p:txBody>
          <a:bodyPr/>
          <a:lstStyle/>
          <a:p>
            <a:fld id="{E31E4066-1BBF-3E43-97D1-349EF343F3C7}" type="slidenum">
              <a:rPr lang="en-US" smtClean="0"/>
              <a:t>12</a:t>
            </a:fld>
            <a:endParaRPr lang="en-US"/>
          </a:p>
        </p:txBody>
      </p:sp>
    </p:spTree>
    <p:extLst>
      <p:ext uri="{BB962C8B-B14F-4D97-AF65-F5344CB8AC3E}">
        <p14:creationId xmlns:p14="http://schemas.microsoft.com/office/powerpoint/2010/main" val="3764677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8FE7-D388-0A43-815C-D5623624CC90}"/>
              </a:ext>
            </a:extLst>
          </p:cNvPr>
          <p:cNvSpPr>
            <a:spLocks noGrp="1"/>
          </p:cNvSpPr>
          <p:nvPr>
            <p:ph type="title"/>
          </p:nvPr>
        </p:nvSpPr>
        <p:spPr>
          <a:xfrm>
            <a:off x="430926" y="365125"/>
            <a:ext cx="10922874" cy="1325563"/>
          </a:xfrm>
        </p:spPr>
        <p:txBody>
          <a:bodyPr>
            <a:normAutofit fontScale="90000"/>
          </a:bodyPr>
          <a:lstStyle/>
          <a:p>
            <a:br>
              <a:rPr lang="en-SG" b="1" dirty="0"/>
            </a:br>
            <a:r>
              <a:rPr lang="en-SG" b="1" dirty="0"/>
              <a:t>Kushner hints Palestinian refugees won’t return, says Trump ‘very fond’ of Abbas</a:t>
            </a:r>
            <a:br>
              <a:rPr lang="en-SG" b="1" dirty="0"/>
            </a:br>
            <a:endParaRPr lang="en-US" dirty="0"/>
          </a:p>
        </p:txBody>
      </p:sp>
      <p:pic>
        <p:nvPicPr>
          <p:cNvPr id="5" name="Content Placeholder 4">
            <a:extLst>
              <a:ext uri="{FF2B5EF4-FFF2-40B4-BE49-F238E27FC236}">
                <a16:creationId xmlns:a16="http://schemas.microsoft.com/office/drawing/2014/main" id="{4FFEB20C-51AF-BC47-B629-C87DD8382847}"/>
              </a:ext>
            </a:extLst>
          </p:cNvPr>
          <p:cNvPicPr>
            <a:picLocks noGrp="1" noChangeAspect="1"/>
          </p:cNvPicPr>
          <p:nvPr>
            <p:ph idx="1"/>
          </p:nvPr>
        </p:nvPicPr>
        <p:blipFill>
          <a:blip r:embed="rId2"/>
          <a:stretch>
            <a:fillRect/>
          </a:stretch>
        </p:blipFill>
        <p:spPr>
          <a:xfrm>
            <a:off x="430926" y="1881379"/>
            <a:ext cx="5381252" cy="3363283"/>
          </a:xfrm>
          <a:prstGeom prst="rect">
            <a:avLst/>
          </a:prstGeom>
        </p:spPr>
      </p:pic>
      <p:sp>
        <p:nvSpPr>
          <p:cNvPr id="4" name="Slide Number Placeholder 3">
            <a:extLst>
              <a:ext uri="{FF2B5EF4-FFF2-40B4-BE49-F238E27FC236}">
                <a16:creationId xmlns:a16="http://schemas.microsoft.com/office/drawing/2014/main" id="{556A8697-77E9-3A42-8243-57605057F472}"/>
              </a:ext>
            </a:extLst>
          </p:cNvPr>
          <p:cNvSpPr>
            <a:spLocks noGrp="1"/>
          </p:cNvSpPr>
          <p:nvPr>
            <p:ph type="sldNum" sz="quarter" idx="12"/>
          </p:nvPr>
        </p:nvSpPr>
        <p:spPr/>
        <p:txBody>
          <a:bodyPr/>
          <a:lstStyle/>
          <a:p>
            <a:fld id="{E31E4066-1BBF-3E43-97D1-349EF343F3C7}" type="slidenum">
              <a:rPr lang="en-US" smtClean="0"/>
              <a:t>13</a:t>
            </a:fld>
            <a:endParaRPr lang="en-US"/>
          </a:p>
        </p:txBody>
      </p:sp>
      <p:pic>
        <p:nvPicPr>
          <p:cNvPr id="6" name="Picture 5">
            <a:extLst>
              <a:ext uri="{FF2B5EF4-FFF2-40B4-BE49-F238E27FC236}">
                <a16:creationId xmlns:a16="http://schemas.microsoft.com/office/drawing/2014/main" id="{4E9E4A4B-8BC4-7140-B44C-F26B6BC0E46E}"/>
              </a:ext>
            </a:extLst>
          </p:cNvPr>
          <p:cNvPicPr>
            <a:picLocks noChangeAspect="1"/>
          </p:cNvPicPr>
          <p:nvPr/>
        </p:nvPicPr>
        <p:blipFill>
          <a:blip r:embed="rId3"/>
          <a:stretch>
            <a:fillRect/>
          </a:stretch>
        </p:blipFill>
        <p:spPr>
          <a:xfrm>
            <a:off x="5928709" y="1881378"/>
            <a:ext cx="5381253" cy="3363283"/>
          </a:xfrm>
          <a:prstGeom prst="rect">
            <a:avLst/>
          </a:prstGeom>
        </p:spPr>
      </p:pic>
    </p:spTree>
    <p:extLst>
      <p:ext uri="{BB962C8B-B14F-4D97-AF65-F5344CB8AC3E}">
        <p14:creationId xmlns:p14="http://schemas.microsoft.com/office/powerpoint/2010/main" val="343203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AB6BA14-A09B-6A42-81B7-F4B70A193375}"/>
              </a:ext>
            </a:extLst>
          </p:cNvPr>
          <p:cNvGraphicFramePr>
            <a:graphicFrameLocks noGrp="1"/>
          </p:cNvGraphicFramePr>
          <p:nvPr>
            <p:ph idx="1"/>
            <p:extLst>
              <p:ext uri="{D42A27DB-BD31-4B8C-83A1-F6EECF244321}">
                <p14:modId xmlns:p14="http://schemas.microsoft.com/office/powerpoint/2010/main" val="1888651003"/>
              </p:ext>
            </p:extLst>
          </p:nvPr>
        </p:nvGraphicFramePr>
        <p:xfrm>
          <a:off x="1931276" y="609600"/>
          <a:ext cx="8050924" cy="4632960"/>
        </p:xfrm>
        <a:graphic>
          <a:graphicData uri="http://schemas.openxmlformats.org/drawingml/2006/table">
            <a:tbl>
              <a:tblPr firstRow="1" bandRow="1">
                <a:tableStyleId>{5C22544A-7EE6-4342-B048-85BDC9FD1C3A}</a:tableStyleId>
              </a:tblPr>
              <a:tblGrid>
                <a:gridCol w="1364148">
                  <a:extLst>
                    <a:ext uri="{9D8B030D-6E8A-4147-A177-3AD203B41FA5}">
                      <a16:colId xmlns:a16="http://schemas.microsoft.com/office/drawing/2014/main" val="3824535390"/>
                    </a:ext>
                  </a:extLst>
                </a:gridCol>
                <a:gridCol w="2566721">
                  <a:extLst>
                    <a:ext uri="{9D8B030D-6E8A-4147-A177-3AD203B41FA5}">
                      <a16:colId xmlns:a16="http://schemas.microsoft.com/office/drawing/2014/main" val="2779845748"/>
                    </a:ext>
                  </a:extLst>
                </a:gridCol>
                <a:gridCol w="4120055">
                  <a:extLst>
                    <a:ext uri="{9D8B030D-6E8A-4147-A177-3AD203B41FA5}">
                      <a16:colId xmlns:a16="http://schemas.microsoft.com/office/drawing/2014/main" val="4099006624"/>
                    </a:ext>
                  </a:extLst>
                </a:gridCol>
              </a:tblGrid>
              <a:tr h="409707">
                <a:tc>
                  <a:txBody>
                    <a:bodyPr/>
                    <a:lstStyle/>
                    <a:p>
                      <a:r>
                        <a:rPr lang="en-US" sz="2800" dirty="0"/>
                        <a:t>Year</a:t>
                      </a:r>
                    </a:p>
                  </a:txBody>
                  <a:tcPr/>
                </a:tc>
                <a:tc>
                  <a:txBody>
                    <a:bodyPr/>
                    <a:lstStyle/>
                    <a:p>
                      <a:r>
                        <a:rPr lang="en-US" sz="2800" dirty="0"/>
                        <a:t>Event</a:t>
                      </a:r>
                    </a:p>
                  </a:txBody>
                  <a:tcPr/>
                </a:tc>
                <a:tc>
                  <a:txBody>
                    <a:bodyPr/>
                    <a:lstStyle/>
                    <a:p>
                      <a:r>
                        <a:rPr lang="en-US" sz="2800" dirty="0"/>
                        <a:t>Scripture – Daniel 9:24</a:t>
                      </a:r>
                    </a:p>
                  </a:txBody>
                  <a:tcPr/>
                </a:tc>
                <a:extLst>
                  <a:ext uri="{0D108BD9-81ED-4DB2-BD59-A6C34878D82A}">
                    <a16:rowId xmlns:a16="http://schemas.microsoft.com/office/drawing/2014/main" val="2240369837"/>
                  </a:ext>
                </a:extLst>
              </a:tr>
              <a:tr h="370840">
                <a:tc>
                  <a:txBody>
                    <a:bodyPr/>
                    <a:lstStyle/>
                    <a:p>
                      <a:r>
                        <a:rPr lang="en-US" sz="2400" dirty="0"/>
                        <a:t>1536 AD</a:t>
                      </a:r>
                    </a:p>
                  </a:txBody>
                  <a:tcPr/>
                </a:tc>
                <a:tc>
                  <a:txBody>
                    <a:bodyPr/>
                    <a:lstStyle/>
                    <a:p>
                      <a:r>
                        <a:rPr lang="en-US" sz="2400" dirty="0"/>
                        <a:t>Suleiman’s decree to restore Jerusalem.</a:t>
                      </a:r>
                    </a:p>
                    <a:p>
                      <a:r>
                        <a:rPr lang="en-US" sz="2400" dirty="0"/>
                        <a:t>70 week decree (490 years)</a:t>
                      </a:r>
                    </a:p>
                    <a:p>
                      <a:r>
                        <a:rPr lang="en-US" sz="2400" dirty="0"/>
                        <a:t>1536 + 490 = 2026</a:t>
                      </a:r>
                    </a:p>
                  </a:txBody>
                  <a:tcPr/>
                </a:tc>
                <a:tc>
                  <a:txBody>
                    <a:bodyPr/>
                    <a:lstStyle/>
                    <a:p>
                      <a:r>
                        <a:rPr lang="en-SG" sz="2400" b="0" i="0" kern="1200" dirty="0">
                          <a:solidFill>
                            <a:schemeClr val="dk1"/>
                          </a:solidFill>
                          <a:effectLst/>
                          <a:latin typeface="+mn-lt"/>
                          <a:ea typeface="+mn-ea"/>
                          <a:cs typeface="+mn-cs"/>
                        </a:rPr>
                        <a:t>“Seventy weeks are determined</a:t>
                      </a:r>
                      <a:br>
                        <a:rPr lang="en-SG" sz="2400" dirty="0"/>
                      </a:br>
                      <a:r>
                        <a:rPr lang="en-SG" sz="2400" b="0" i="0" kern="1200" dirty="0">
                          <a:solidFill>
                            <a:schemeClr val="dk1"/>
                          </a:solidFill>
                          <a:effectLst/>
                          <a:latin typeface="+mn-lt"/>
                          <a:ea typeface="+mn-ea"/>
                          <a:cs typeface="+mn-cs"/>
                        </a:rPr>
                        <a:t>For your people and for your holy city,</a:t>
                      </a:r>
                      <a:br>
                        <a:rPr lang="en-SG" sz="2400" dirty="0"/>
                      </a:br>
                      <a:r>
                        <a:rPr lang="en-SG" sz="2400" b="0" i="0" kern="1200" dirty="0">
                          <a:solidFill>
                            <a:schemeClr val="dk1"/>
                          </a:solidFill>
                          <a:effectLst/>
                          <a:latin typeface="+mn-lt"/>
                          <a:ea typeface="+mn-ea"/>
                          <a:cs typeface="+mn-cs"/>
                        </a:rPr>
                        <a:t>To finish the transgression,</a:t>
                      </a:r>
                      <a:br>
                        <a:rPr lang="en-SG" sz="2400" dirty="0"/>
                      </a:br>
                      <a:r>
                        <a:rPr lang="en-SG" sz="2400" b="0" i="0" kern="1200" dirty="0">
                          <a:solidFill>
                            <a:schemeClr val="dk1"/>
                          </a:solidFill>
                          <a:effectLst/>
                          <a:latin typeface="+mn-lt"/>
                          <a:ea typeface="+mn-ea"/>
                          <a:cs typeface="+mn-cs"/>
                        </a:rPr>
                        <a:t>To </a:t>
                      </a:r>
                      <a:r>
                        <a:rPr lang="en-SG" sz="2400" b="1" i="1" kern="1200" dirty="0">
                          <a:solidFill>
                            <a:schemeClr val="dk1"/>
                          </a:solidFill>
                          <a:effectLst/>
                          <a:latin typeface="+mn-lt"/>
                          <a:ea typeface="+mn-ea"/>
                          <a:cs typeface="+mn-cs"/>
                        </a:rPr>
                        <a:t>make an end of sins</a:t>
                      </a:r>
                      <a:r>
                        <a:rPr lang="en-SG" sz="2400" b="0" i="0" kern="1200" dirty="0">
                          <a:solidFill>
                            <a:schemeClr val="dk1"/>
                          </a:solidFill>
                          <a:effectLst/>
                          <a:latin typeface="+mn-lt"/>
                          <a:ea typeface="+mn-ea"/>
                          <a:cs typeface="+mn-cs"/>
                        </a:rPr>
                        <a:t>,</a:t>
                      </a:r>
                      <a:br>
                        <a:rPr lang="en-SG" sz="2400" dirty="0"/>
                      </a:br>
                      <a:r>
                        <a:rPr lang="en-SG" sz="2400" b="0" i="0" kern="1200" dirty="0">
                          <a:solidFill>
                            <a:schemeClr val="dk1"/>
                          </a:solidFill>
                          <a:effectLst/>
                          <a:latin typeface="+mn-lt"/>
                          <a:ea typeface="+mn-ea"/>
                          <a:cs typeface="+mn-cs"/>
                        </a:rPr>
                        <a:t>To make reconciliation for iniquity,</a:t>
                      </a:r>
                    </a:p>
                    <a:p>
                      <a:r>
                        <a:rPr lang="en-SG" sz="2400" b="0" i="0" kern="1200" dirty="0">
                          <a:solidFill>
                            <a:schemeClr val="dk1"/>
                          </a:solidFill>
                          <a:effectLst/>
                          <a:latin typeface="+mn-lt"/>
                          <a:ea typeface="+mn-ea"/>
                          <a:cs typeface="+mn-cs"/>
                        </a:rPr>
                        <a:t>To bring in </a:t>
                      </a:r>
                      <a:r>
                        <a:rPr lang="en-SG" sz="2400" b="1" i="1" kern="1200" dirty="0">
                          <a:solidFill>
                            <a:schemeClr val="dk1"/>
                          </a:solidFill>
                          <a:effectLst/>
                          <a:latin typeface="+mn-lt"/>
                          <a:ea typeface="+mn-ea"/>
                          <a:cs typeface="+mn-cs"/>
                        </a:rPr>
                        <a:t>everlasting righteousness</a:t>
                      </a:r>
                      <a:r>
                        <a:rPr lang="en-SG" sz="2400" b="0" i="0" kern="1200" dirty="0">
                          <a:solidFill>
                            <a:schemeClr val="dk1"/>
                          </a:solidFill>
                          <a:effectLst/>
                          <a:latin typeface="+mn-lt"/>
                          <a:ea typeface="+mn-ea"/>
                          <a:cs typeface="+mn-cs"/>
                        </a:rPr>
                        <a:t>,</a:t>
                      </a:r>
                      <a:br>
                        <a:rPr lang="en-SG" sz="2400" dirty="0"/>
                      </a:br>
                      <a:r>
                        <a:rPr lang="en-SG" sz="2400" b="0" i="0" kern="1200" dirty="0">
                          <a:solidFill>
                            <a:schemeClr val="dk1"/>
                          </a:solidFill>
                          <a:effectLst/>
                          <a:latin typeface="+mn-lt"/>
                          <a:ea typeface="+mn-ea"/>
                          <a:cs typeface="+mn-cs"/>
                        </a:rPr>
                        <a:t>To seal up vision and prophecy,</a:t>
                      </a:r>
                      <a:br>
                        <a:rPr lang="en-SG" sz="2400" dirty="0"/>
                      </a:br>
                      <a:r>
                        <a:rPr lang="en-SG" sz="2400" b="0" i="0" kern="1200" dirty="0">
                          <a:solidFill>
                            <a:schemeClr val="dk1"/>
                          </a:solidFill>
                          <a:effectLst/>
                          <a:latin typeface="+mn-lt"/>
                          <a:ea typeface="+mn-ea"/>
                          <a:cs typeface="+mn-cs"/>
                        </a:rPr>
                        <a:t>And </a:t>
                      </a:r>
                      <a:r>
                        <a:rPr lang="en-SG" sz="2400" b="1" i="1" kern="1200" dirty="0">
                          <a:solidFill>
                            <a:schemeClr val="dk1"/>
                          </a:solidFill>
                          <a:effectLst/>
                          <a:latin typeface="+mn-lt"/>
                          <a:ea typeface="+mn-ea"/>
                          <a:cs typeface="+mn-cs"/>
                        </a:rPr>
                        <a:t>to anoint the Most Holy</a:t>
                      </a:r>
                      <a:r>
                        <a:rPr lang="en-SG" sz="2400" b="0" i="0" kern="1200" dirty="0">
                          <a:solidFill>
                            <a:schemeClr val="dk1"/>
                          </a:solidFill>
                          <a:effectLst/>
                          <a:latin typeface="+mn-lt"/>
                          <a:ea typeface="+mn-ea"/>
                          <a:cs typeface="+mn-cs"/>
                        </a:rPr>
                        <a:t>.”</a:t>
                      </a:r>
                      <a:endParaRPr lang="en-US" sz="2400" dirty="0"/>
                    </a:p>
                  </a:txBody>
                  <a:tcPr/>
                </a:tc>
                <a:extLst>
                  <a:ext uri="{0D108BD9-81ED-4DB2-BD59-A6C34878D82A}">
                    <a16:rowId xmlns:a16="http://schemas.microsoft.com/office/drawing/2014/main" val="1566810984"/>
                  </a:ext>
                </a:extLst>
              </a:tr>
            </a:tbl>
          </a:graphicData>
        </a:graphic>
      </p:graphicFrame>
      <p:sp>
        <p:nvSpPr>
          <p:cNvPr id="4" name="Slide Number Placeholder 3">
            <a:extLst>
              <a:ext uri="{FF2B5EF4-FFF2-40B4-BE49-F238E27FC236}">
                <a16:creationId xmlns:a16="http://schemas.microsoft.com/office/drawing/2014/main" id="{3DA2D09E-AE26-1340-BD29-25E8A7BD2DAC}"/>
              </a:ext>
            </a:extLst>
          </p:cNvPr>
          <p:cNvSpPr>
            <a:spLocks noGrp="1"/>
          </p:cNvSpPr>
          <p:nvPr>
            <p:ph type="sldNum" sz="quarter" idx="12"/>
          </p:nvPr>
        </p:nvSpPr>
        <p:spPr/>
        <p:txBody>
          <a:bodyPr/>
          <a:lstStyle/>
          <a:p>
            <a:fld id="{E31E4066-1BBF-3E43-97D1-349EF343F3C7}" type="slidenum">
              <a:rPr lang="en-US" smtClean="0"/>
              <a:t>14</a:t>
            </a:fld>
            <a:endParaRPr lang="en-US"/>
          </a:p>
        </p:txBody>
      </p:sp>
    </p:spTree>
    <p:extLst>
      <p:ext uri="{BB962C8B-B14F-4D97-AF65-F5344CB8AC3E}">
        <p14:creationId xmlns:p14="http://schemas.microsoft.com/office/powerpoint/2010/main" val="1509922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AB6BA14-A09B-6A42-81B7-F4B70A193375}"/>
              </a:ext>
            </a:extLst>
          </p:cNvPr>
          <p:cNvGraphicFramePr>
            <a:graphicFrameLocks noGrp="1"/>
          </p:cNvGraphicFramePr>
          <p:nvPr>
            <p:ph idx="1"/>
            <p:extLst>
              <p:ext uri="{D42A27DB-BD31-4B8C-83A1-F6EECF244321}">
                <p14:modId xmlns:p14="http://schemas.microsoft.com/office/powerpoint/2010/main" val="1221571837"/>
              </p:ext>
            </p:extLst>
          </p:nvPr>
        </p:nvGraphicFramePr>
        <p:xfrm>
          <a:off x="557049" y="315311"/>
          <a:ext cx="11109434" cy="5730240"/>
        </p:xfrm>
        <a:graphic>
          <a:graphicData uri="http://schemas.openxmlformats.org/drawingml/2006/table">
            <a:tbl>
              <a:tblPr firstRow="1" bandRow="1">
                <a:tableStyleId>{5C22544A-7EE6-4342-B048-85BDC9FD1C3A}</a:tableStyleId>
              </a:tblPr>
              <a:tblGrid>
                <a:gridCol w="1376855">
                  <a:extLst>
                    <a:ext uri="{9D8B030D-6E8A-4147-A177-3AD203B41FA5}">
                      <a16:colId xmlns:a16="http://schemas.microsoft.com/office/drawing/2014/main" val="3824535390"/>
                    </a:ext>
                  </a:extLst>
                </a:gridCol>
                <a:gridCol w="4047334">
                  <a:extLst>
                    <a:ext uri="{9D8B030D-6E8A-4147-A177-3AD203B41FA5}">
                      <a16:colId xmlns:a16="http://schemas.microsoft.com/office/drawing/2014/main" val="2779845748"/>
                    </a:ext>
                  </a:extLst>
                </a:gridCol>
                <a:gridCol w="5685245">
                  <a:extLst>
                    <a:ext uri="{9D8B030D-6E8A-4147-A177-3AD203B41FA5}">
                      <a16:colId xmlns:a16="http://schemas.microsoft.com/office/drawing/2014/main" val="4099006624"/>
                    </a:ext>
                  </a:extLst>
                </a:gridCol>
              </a:tblGrid>
              <a:tr h="409707">
                <a:tc>
                  <a:txBody>
                    <a:bodyPr/>
                    <a:lstStyle/>
                    <a:p>
                      <a:r>
                        <a:rPr lang="en-US" sz="2800" dirty="0"/>
                        <a:t>Year</a:t>
                      </a:r>
                    </a:p>
                  </a:txBody>
                  <a:tcPr/>
                </a:tc>
                <a:tc>
                  <a:txBody>
                    <a:bodyPr/>
                    <a:lstStyle/>
                    <a:p>
                      <a:r>
                        <a:rPr lang="en-US" sz="2800" dirty="0"/>
                        <a:t>Event</a:t>
                      </a:r>
                    </a:p>
                  </a:txBody>
                  <a:tcPr/>
                </a:tc>
                <a:tc>
                  <a:txBody>
                    <a:bodyPr/>
                    <a:lstStyle/>
                    <a:p>
                      <a:r>
                        <a:rPr lang="en-US" sz="2800" dirty="0"/>
                        <a:t>Scriptures</a:t>
                      </a:r>
                    </a:p>
                  </a:txBody>
                  <a:tcPr/>
                </a:tc>
                <a:extLst>
                  <a:ext uri="{0D108BD9-81ED-4DB2-BD59-A6C34878D82A}">
                    <a16:rowId xmlns:a16="http://schemas.microsoft.com/office/drawing/2014/main" val="2240369837"/>
                  </a:ext>
                </a:extLst>
              </a:tr>
              <a:tr h="370840">
                <a:tc>
                  <a:txBody>
                    <a:bodyPr/>
                    <a:lstStyle/>
                    <a:p>
                      <a:r>
                        <a:rPr lang="en-US" sz="2400" dirty="0"/>
                        <a:t>1917 AD</a:t>
                      </a:r>
                    </a:p>
                    <a:p>
                      <a:endParaRPr lang="en-US" sz="2400" dirty="0"/>
                    </a:p>
                    <a:p>
                      <a:endParaRPr lang="en-US" sz="2400" dirty="0"/>
                    </a:p>
                    <a:p>
                      <a:endParaRPr lang="en-US" sz="2400" dirty="0"/>
                    </a:p>
                    <a:p>
                      <a:endParaRPr lang="en-US" sz="2400" dirty="0"/>
                    </a:p>
                    <a:p>
                      <a:r>
                        <a:rPr lang="en-US" sz="2400" dirty="0"/>
                        <a:t>1947</a:t>
                      </a:r>
                    </a:p>
                  </a:txBody>
                  <a:tcPr/>
                </a:tc>
                <a:tc>
                  <a:txBody>
                    <a:bodyPr/>
                    <a:lstStyle/>
                    <a:p>
                      <a:r>
                        <a:rPr lang="en-US" sz="2400" dirty="0"/>
                        <a:t>Liberation of Palestine and Jerusalem from the Ottoman Empire as the first plane flew over Jerusalem.</a:t>
                      </a:r>
                    </a:p>
                    <a:p>
                      <a:endParaRPr lang="en-US" sz="2400" dirty="0"/>
                    </a:p>
                    <a:p>
                      <a:r>
                        <a:rPr lang="en-US" sz="2400" dirty="0"/>
                        <a:t>Partition of the Holy Land.</a:t>
                      </a:r>
                    </a:p>
                  </a:txBody>
                  <a:tcPr/>
                </a:tc>
                <a:tc>
                  <a:txBody>
                    <a:bodyPr/>
                    <a:lstStyle/>
                    <a:p>
                      <a:r>
                        <a:rPr lang="en-SG" sz="2400" kern="1200" dirty="0">
                          <a:solidFill>
                            <a:schemeClr val="dk1"/>
                          </a:solidFill>
                          <a:latin typeface="+mn-lt"/>
                          <a:ea typeface="+mn-ea"/>
                          <a:cs typeface="+mn-cs"/>
                        </a:rPr>
                        <a:t>“</a:t>
                      </a:r>
                      <a:r>
                        <a:rPr lang="en-SG" sz="2400" b="1" i="1" kern="1200" dirty="0">
                          <a:solidFill>
                            <a:schemeClr val="dk1"/>
                          </a:solidFill>
                          <a:latin typeface="+mn-lt"/>
                          <a:ea typeface="+mn-ea"/>
                          <a:cs typeface="+mn-cs"/>
                        </a:rPr>
                        <a:t>Like birds flying </a:t>
                      </a:r>
                      <a:r>
                        <a:rPr lang="en-SG" sz="2400" kern="1200" dirty="0">
                          <a:solidFill>
                            <a:schemeClr val="dk1"/>
                          </a:solidFill>
                          <a:latin typeface="+mn-lt"/>
                          <a:ea typeface="+mn-ea"/>
                          <a:cs typeface="+mn-cs"/>
                        </a:rPr>
                        <a:t>about, So will the Lord of hosts defend Jerusalem. Defending, He will also deliver it; Passing over, He will preserve it.” – </a:t>
                      </a:r>
                      <a:r>
                        <a:rPr lang="en-SG" sz="2400" b="1" kern="1200" dirty="0">
                          <a:solidFill>
                            <a:schemeClr val="dk1"/>
                          </a:solidFill>
                          <a:latin typeface="+mn-lt"/>
                          <a:ea typeface="+mn-ea"/>
                          <a:cs typeface="+mn-cs"/>
                        </a:rPr>
                        <a:t>Isaiah 31:5 </a:t>
                      </a:r>
                    </a:p>
                    <a:p>
                      <a:endParaRPr lang="en-SG" sz="2400" kern="1200" dirty="0">
                        <a:solidFill>
                          <a:schemeClr val="dk1"/>
                        </a:solidFill>
                        <a:latin typeface="+mn-lt"/>
                        <a:ea typeface="+mn-ea"/>
                        <a:cs typeface="+mn-cs"/>
                      </a:endParaRPr>
                    </a:p>
                    <a:p>
                      <a:r>
                        <a:rPr lang="en-SG" sz="2400" kern="1200" dirty="0">
                          <a:solidFill>
                            <a:schemeClr val="dk1"/>
                          </a:solidFill>
                          <a:latin typeface="+mn-lt"/>
                          <a:ea typeface="+mn-ea"/>
                          <a:cs typeface="+mn-cs"/>
                        </a:rPr>
                        <a:t>“For behold, in those days and at that time,</a:t>
                      </a:r>
                      <a:br>
                        <a:rPr lang="en-SG" sz="2400" kern="1200" dirty="0">
                          <a:solidFill>
                            <a:schemeClr val="dk1"/>
                          </a:solidFill>
                          <a:latin typeface="+mn-lt"/>
                          <a:ea typeface="+mn-ea"/>
                          <a:cs typeface="+mn-cs"/>
                        </a:rPr>
                      </a:br>
                      <a:r>
                        <a:rPr lang="en-SG" sz="2400" kern="1200" dirty="0">
                          <a:solidFill>
                            <a:schemeClr val="dk1"/>
                          </a:solidFill>
                          <a:latin typeface="+mn-lt"/>
                          <a:ea typeface="+mn-ea"/>
                          <a:cs typeface="+mn-cs"/>
                        </a:rPr>
                        <a:t>When I bring back the captives of Judah and Jerusalem, I will also gather all nations,</a:t>
                      </a:r>
                      <a:br>
                        <a:rPr lang="en-SG" sz="2400" kern="1200" dirty="0">
                          <a:solidFill>
                            <a:schemeClr val="dk1"/>
                          </a:solidFill>
                          <a:latin typeface="+mn-lt"/>
                          <a:ea typeface="+mn-ea"/>
                          <a:cs typeface="+mn-cs"/>
                        </a:rPr>
                      </a:br>
                      <a:r>
                        <a:rPr lang="en-SG" sz="2400" kern="1200" dirty="0">
                          <a:solidFill>
                            <a:schemeClr val="dk1"/>
                          </a:solidFill>
                          <a:latin typeface="+mn-lt"/>
                          <a:ea typeface="+mn-ea"/>
                          <a:cs typeface="+mn-cs"/>
                        </a:rPr>
                        <a:t>And bring them down to the Valley of Jehoshaphat; And I will enter into judgment with them there On account of My people, My heritage Israel, Whom they have scattered among the nations; They have also </a:t>
                      </a:r>
                      <a:r>
                        <a:rPr lang="en-SG" sz="2400" b="1" i="1" kern="1200" dirty="0">
                          <a:solidFill>
                            <a:schemeClr val="dk1"/>
                          </a:solidFill>
                          <a:latin typeface="+mn-lt"/>
                          <a:ea typeface="+mn-ea"/>
                          <a:cs typeface="+mn-cs"/>
                        </a:rPr>
                        <a:t>divided up My land. – Joel 3:1-2</a:t>
                      </a:r>
                      <a:endParaRPr lang="en-US" sz="2400" b="1" i="1" kern="1200" dirty="0">
                        <a:solidFill>
                          <a:schemeClr val="dk1"/>
                        </a:solidFill>
                        <a:latin typeface="+mn-lt"/>
                        <a:ea typeface="+mn-ea"/>
                        <a:cs typeface="+mn-cs"/>
                      </a:endParaRPr>
                    </a:p>
                  </a:txBody>
                  <a:tcPr/>
                </a:tc>
                <a:extLst>
                  <a:ext uri="{0D108BD9-81ED-4DB2-BD59-A6C34878D82A}">
                    <a16:rowId xmlns:a16="http://schemas.microsoft.com/office/drawing/2014/main" val="1566810984"/>
                  </a:ext>
                </a:extLst>
              </a:tr>
            </a:tbl>
          </a:graphicData>
        </a:graphic>
      </p:graphicFrame>
      <p:sp>
        <p:nvSpPr>
          <p:cNvPr id="4" name="Slide Number Placeholder 3">
            <a:extLst>
              <a:ext uri="{FF2B5EF4-FFF2-40B4-BE49-F238E27FC236}">
                <a16:creationId xmlns:a16="http://schemas.microsoft.com/office/drawing/2014/main" id="{3DA2D09E-AE26-1340-BD29-25E8A7BD2DAC}"/>
              </a:ext>
            </a:extLst>
          </p:cNvPr>
          <p:cNvSpPr>
            <a:spLocks noGrp="1"/>
          </p:cNvSpPr>
          <p:nvPr>
            <p:ph type="sldNum" sz="quarter" idx="12"/>
          </p:nvPr>
        </p:nvSpPr>
        <p:spPr/>
        <p:txBody>
          <a:bodyPr/>
          <a:lstStyle/>
          <a:p>
            <a:fld id="{E31E4066-1BBF-3E43-97D1-349EF343F3C7}" type="slidenum">
              <a:rPr lang="en-US" smtClean="0"/>
              <a:t>15</a:t>
            </a:fld>
            <a:endParaRPr lang="en-US"/>
          </a:p>
        </p:txBody>
      </p:sp>
    </p:spTree>
    <p:extLst>
      <p:ext uri="{BB962C8B-B14F-4D97-AF65-F5344CB8AC3E}">
        <p14:creationId xmlns:p14="http://schemas.microsoft.com/office/powerpoint/2010/main" val="187499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AB6BA14-A09B-6A42-81B7-F4B70A193375}"/>
              </a:ext>
            </a:extLst>
          </p:cNvPr>
          <p:cNvGraphicFramePr>
            <a:graphicFrameLocks noGrp="1"/>
          </p:cNvGraphicFramePr>
          <p:nvPr>
            <p:ph idx="1"/>
            <p:extLst>
              <p:ext uri="{D42A27DB-BD31-4B8C-83A1-F6EECF244321}">
                <p14:modId xmlns:p14="http://schemas.microsoft.com/office/powerpoint/2010/main" val="302430390"/>
              </p:ext>
            </p:extLst>
          </p:nvPr>
        </p:nvGraphicFramePr>
        <p:xfrm>
          <a:off x="609600" y="518357"/>
          <a:ext cx="11014842" cy="5730240"/>
        </p:xfrm>
        <a:graphic>
          <a:graphicData uri="http://schemas.openxmlformats.org/drawingml/2006/table">
            <a:tbl>
              <a:tblPr firstRow="1" bandRow="1">
                <a:tableStyleId>{5C22544A-7EE6-4342-B048-85BDC9FD1C3A}</a:tableStyleId>
              </a:tblPr>
              <a:tblGrid>
                <a:gridCol w="1788441">
                  <a:extLst>
                    <a:ext uri="{9D8B030D-6E8A-4147-A177-3AD203B41FA5}">
                      <a16:colId xmlns:a16="http://schemas.microsoft.com/office/drawing/2014/main" val="3824535390"/>
                    </a:ext>
                  </a:extLst>
                </a:gridCol>
                <a:gridCol w="2447228">
                  <a:extLst>
                    <a:ext uri="{9D8B030D-6E8A-4147-A177-3AD203B41FA5}">
                      <a16:colId xmlns:a16="http://schemas.microsoft.com/office/drawing/2014/main" val="2779845748"/>
                    </a:ext>
                  </a:extLst>
                </a:gridCol>
                <a:gridCol w="6779173">
                  <a:extLst>
                    <a:ext uri="{9D8B030D-6E8A-4147-A177-3AD203B41FA5}">
                      <a16:colId xmlns:a16="http://schemas.microsoft.com/office/drawing/2014/main" val="4099006624"/>
                    </a:ext>
                  </a:extLst>
                </a:gridCol>
              </a:tblGrid>
              <a:tr h="504300">
                <a:tc>
                  <a:txBody>
                    <a:bodyPr/>
                    <a:lstStyle/>
                    <a:p>
                      <a:r>
                        <a:rPr lang="en-US" sz="2800" dirty="0"/>
                        <a:t>Year</a:t>
                      </a:r>
                    </a:p>
                  </a:txBody>
                  <a:tcPr/>
                </a:tc>
                <a:tc>
                  <a:txBody>
                    <a:bodyPr/>
                    <a:lstStyle/>
                    <a:p>
                      <a:r>
                        <a:rPr lang="en-US" sz="2800" dirty="0"/>
                        <a:t>Event</a:t>
                      </a:r>
                    </a:p>
                  </a:txBody>
                  <a:tcPr/>
                </a:tc>
                <a:tc>
                  <a:txBody>
                    <a:bodyPr/>
                    <a:lstStyle/>
                    <a:p>
                      <a:r>
                        <a:rPr lang="en-US" sz="2800" dirty="0"/>
                        <a:t>Scriptures</a:t>
                      </a:r>
                    </a:p>
                  </a:txBody>
                  <a:tcPr/>
                </a:tc>
                <a:extLst>
                  <a:ext uri="{0D108BD9-81ED-4DB2-BD59-A6C34878D82A}">
                    <a16:rowId xmlns:a16="http://schemas.microsoft.com/office/drawing/2014/main" val="2240369837"/>
                  </a:ext>
                </a:extLst>
              </a:tr>
              <a:tr h="370840">
                <a:tc>
                  <a:txBody>
                    <a:bodyPr/>
                    <a:lstStyle/>
                    <a:p>
                      <a:r>
                        <a:rPr lang="en-US" sz="2400" dirty="0"/>
                        <a:t>1948 AD</a:t>
                      </a:r>
                    </a:p>
                    <a:p>
                      <a:endParaRPr lang="en-US" sz="2400" dirty="0"/>
                    </a:p>
                    <a:p>
                      <a:endParaRPr lang="en-US" sz="2400" dirty="0"/>
                    </a:p>
                    <a:p>
                      <a:r>
                        <a:rPr lang="en-US" sz="2400" dirty="0"/>
                        <a:t>1967 AD</a:t>
                      </a:r>
                    </a:p>
                  </a:txBody>
                  <a:tcPr/>
                </a:tc>
                <a:tc>
                  <a:txBody>
                    <a:bodyPr/>
                    <a:lstStyle/>
                    <a:p>
                      <a:r>
                        <a:rPr lang="en-US" sz="2400" dirty="0"/>
                        <a:t>The Rebirth of Israel</a:t>
                      </a:r>
                    </a:p>
                    <a:p>
                      <a:endParaRPr lang="en-US" sz="2400" dirty="0"/>
                    </a:p>
                    <a:p>
                      <a:r>
                        <a:rPr lang="en-US" sz="2400" dirty="0"/>
                        <a:t>Temple Mount restored to the Jewish people</a:t>
                      </a:r>
                    </a:p>
                  </a:txBody>
                  <a:tcPr/>
                </a:tc>
                <a:tc>
                  <a:txBody>
                    <a:bodyPr/>
                    <a:lstStyle/>
                    <a:p>
                      <a:r>
                        <a:rPr lang="en-SG" sz="2400" b="0" i="0" kern="1200" dirty="0">
                          <a:solidFill>
                            <a:schemeClr val="dk1"/>
                          </a:solidFill>
                          <a:effectLst/>
                          <a:latin typeface="+mn-lt"/>
                          <a:ea typeface="+mn-ea"/>
                          <a:cs typeface="+mn-cs"/>
                        </a:rPr>
                        <a:t>For I will take you from among the nations, gather you out of all countries, and bring you into your own land. – </a:t>
                      </a:r>
                      <a:r>
                        <a:rPr lang="en-SG" sz="2400" b="1" i="0" kern="1200" dirty="0">
                          <a:solidFill>
                            <a:schemeClr val="dk1"/>
                          </a:solidFill>
                          <a:effectLst/>
                          <a:latin typeface="+mn-lt"/>
                          <a:ea typeface="+mn-ea"/>
                          <a:cs typeface="+mn-cs"/>
                        </a:rPr>
                        <a:t>Ezekiel 36:24</a:t>
                      </a:r>
                      <a:endParaRPr lang="en-SG" sz="2400" b="0" i="0" kern="1200" dirty="0">
                        <a:solidFill>
                          <a:schemeClr val="dk1"/>
                        </a:solidFill>
                        <a:effectLst/>
                        <a:latin typeface="+mn-lt"/>
                        <a:ea typeface="+mn-ea"/>
                        <a:cs typeface="+mn-cs"/>
                      </a:endParaRPr>
                    </a:p>
                    <a:p>
                      <a:r>
                        <a:rPr lang="en-SG" sz="2400" b="0" i="0" kern="1200" dirty="0">
                          <a:solidFill>
                            <a:schemeClr val="dk1"/>
                          </a:solidFill>
                          <a:effectLst/>
                          <a:latin typeface="+mn-lt"/>
                          <a:ea typeface="+mn-ea"/>
                          <a:cs typeface="+mn-cs"/>
                        </a:rPr>
                        <a:t>He measured the east side with the measuring rod, five hundred rods by the measuring rod all around. He measured the north side, five hundred rods by the measuring rod all around. He measured the south side, five hundred rods by the measuring rod. He came around to the west side </a:t>
                      </a:r>
                      <a:r>
                        <a:rPr lang="en-SG" sz="2400" b="0" i="1" kern="1200" dirty="0">
                          <a:solidFill>
                            <a:schemeClr val="dk1"/>
                          </a:solidFill>
                          <a:effectLst/>
                          <a:latin typeface="+mn-lt"/>
                          <a:ea typeface="+mn-ea"/>
                          <a:cs typeface="+mn-cs"/>
                        </a:rPr>
                        <a:t>and</a:t>
                      </a:r>
                      <a:r>
                        <a:rPr lang="en-SG" sz="2400" b="0" i="0" kern="1200" dirty="0">
                          <a:solidFill>
                            <a:schemeClr val="dk1"/>
                          </a:solidFill>
                          <a:effectLst/>
                          <a:latin typeface="+mn-lt"/>
                          <a:ea typeface="+mn-ea"/>
                          <a:cs typeface="+mn-cs"/>
                        </a:rPr>
                        <a:t> measured five hundred rods by the measuring rod.</a:t>
                      </a:r>
                      <a:r>
                        <a:rPr lang="en-SG" sz="2400" b="1" i="0" kern="1200" baseline="30000" dirty="0">
                          <a:solidFill>
                            <a:schemeClr val="dk1"/>
                          </a:solidFill>
                          <a:effectLst/>
                          <a:latin typeface="+mn-lt"/>
                          <a:ea typeface="+mn-ea"/>
                          <a:cs typeface="+mn-cs"/>
                        </a:rPr>
                        <a:t> </a:t>
                      </a:r>
                      <a:r>
                        <a:rPr lang="en-SG" sz="2400" b="0" i="0" kern="1200" dirty="0">
                          <a:solidFill>
                            <a:schemeClr val="dk1"/>
                          </a:solidFill>
                          <a:effectLst/>
                          <a:latin typeface="+mn-lt"/>
                          <a:ea typeface="+mn-ea"/>
                          <a:cs typeface="+mn-cs"/>
                        </a:rPr>
                        <a:t>He measured it on the four sides; it had a wall all around, five hundred </a:t>
                      </a:r>
                      <a:r>
                        <a:rPr lang="en-SG" sz="2400" b="0" i="1" kern="1200" dirty="0">
                          <a:solidFill>
                            <a:schemeClr val="dk1"/>
                          </a:solidFill>
                          <a:effectLst/>
                          <a:latin typeface="+mn-lt"/>
                          <a:ea typeface="+mn-ea"/>
                          <a:cs typeface="+mn-cs"/>
                        </a:rPr>
                        <a:t>cubits</a:t>
                      </a:r>
                      <a:r>
                        <a:rPr lang="en-SG" sz="2400" b="0" i="0" kern="1200" dirty="0">
                          <a:solidFill>
                            <a:schemeClr val="dk1"/>
                          </a:solidFill>
                          <a:effectLst/>
                          <a:latin typeface="+mn-lt"/>
                          <a:ea typeface="+mn-ea"/>
                          <a:cs typeface="+mn-cs"/>
                        </a:rPr>
                        <a:t> long and five hundred wide, to </a:t>
                      </a:r>
                      <a:r>
                        <a:rPr lang="en-SG" sz="2400" b="1" i="1" kern="1200" dirty="0">
                          <a:solidFill>
                            <a:schemeClr val="dk1"/>
                          </a:solidFill>
                          <a:effectLst/>
                          <a:latin typeface="+mn-lt"/>
                          <a:ea typeface="+mn-ea"/>
                          <a:cs typeface="+mn-cs"/>
                        </a:rPr>
                        <a:t>separate the holy areas from the common – </a:t>
                      </a:r>
                      <a:r>
                        <a:rPr lang="en-SG" sz="2400" b="1" i="0" kern="1200" dirty="0">
                          <a:solidFill>
                            <a:schemeClr val="dk1"/>
                          </a:solidFill>
                          <a:effectLst/>
                          <a:latin typeface="+mn-lt"/>
                          <a:ea typeface="+mn-ea"/>
                          <a:cs typeface="+mn-cs"/>
                        </a:rPr>
                        <a:t>Ezekiel 42:16-20</a:t>
                      </a:r>
                      <a:endParaRPr lang="en-US" sz="2400" b="1" i="0" kern="1200" dirty="0">
                        <a:solidFill>
                          <a:schemeClr val="dk1"/>
                        </a:solidFill>
                        <a:latin typeface="+mn-lt"/>
                        <a:ea typeface="+mn-ea"/>
                        <a:cs typeface="+mn-cs"/>
                      </a:endParaRPr>
                    </a:p>
                  </a:txBody>
                  <a:tcPr/>
                </a:tc>
                <a:extLst>
                  <a:ext uri="{0D108BD9-81ED-4DB2-BD59-A6C34878D82A}">
                    <a16:rowId xmlns:a16="http://schemas.microsoft.com/office/drawing/2014/main" val="1566810984"/>
                  </a:ext>
                </a:extLst>
              </a:tr>
            </a:tbl>
          </a:graphicData>
        </a:graphic>
      </p:graphicFrame>
      <p:sp>
        <p:nvSpPr>
          <p:cNvPr id="4" name="Slide Number Placeholder 3">
            <a:extLst>
              <a:ext uri="{FF2B5EF4-FFF2-40B4-BE49-F238E27FC236}">
                <a16:creationId xmlns:a16="http://schemas.microsoft.com/office/drawing/2014/main" id="{3DA2D09E-AE26-1340-BD29-25E8A7BD2DAC}"/>
              </a:ext>
            </a:extLst>
          </p:cNvPr>
          <p:cNvSpPr>
            <a:spLocks noGrp="1"/>
          </p:cNvSpPr>
          <p:nvPr>
            <p:ph type="sldNum" sz="quarter" idx="12"/>
          </p:nvPr>
        </p:nvSpPr>
        <p:spPr/>
        <p:txBody>
          <a:bodyPr/>
          <a:lstStyle/>
          <a:p>
            <a:fld id="{E31E4066-1BBF-3E43-97D1-349EF343F3C7}" type="slidenum">
              <a:rPr lang="en-US" smtClean="0"/>
              <a:t>16</a:t>
            </a:fld>
            <a:endParaRPr lang="en-US"/>
          </a:p>
        </p:txBody>
      </p:sp>
    </p:spTree>
    <p:extLst>
      <p:ext uri="{BB962C8B-B14F-4D97-AF65-F5344CB8AC3E}">
        <p14:creationId xmlns:p14="http://schemas.microsoft.com/office/powerpoint/2010/main" val="3410259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AB6BA14-A09B-6A42-81B7-F4B70A193375}"/>
              </a:ext>
            </a:extLst>
          </p:cNvPr>
          <p:cNvGraphicFramePr>
            <a:graphicFrameLocks noGrp="1"/>
          </p:cNvGraphicFramePr>
          <p:nvPr>
            <p:ph idx="1"/>
            <p:extLst>
              <p:ext uri="{D42A27DB-BD31-4B8C-83A1-F6EECF244321}">
                <p14:modId xmlns:p14="http://schemas.microsoft.com/office/powerpoint/2010/main" val="3259337462"/>
              </p:ext>
            </p:extLst>
          </p:nvPr>
        </p:nvGraphicFramePr>
        <p:xfrm>
          <a:off x="609600" y="518357"/>
          <a:ext cx="11014842" cy="5730240"/>
        </p:xfrm>
        <a:graphic>
          <a:graphicData uri="http://schemas.openxmlformats.org/drawingml/2006/table">
            <a:tbl>
              <a:tblPr firstRow="1" bandRow="1">
                <a:tableStyleId>{5C22544A-7EE6-4342-B048-85BDC9FD1C3A}</a:tableStyleId>
              </a:tblPr>
              <a:tblGrid>
                <a:gridCol w="1788441">
                  <a:extLst>
                    <a:ext uri="{9D8B030D-6E8A-4147-A177-3AD203B41FA5}">
                      <a16:colId xmlns:a16="http://schemas.microsoft.com/office/drawing/2014/main" val="3824535390"/>
                    </a:ext>
                  </a:extLst>
                </a:gridCol>
                <a:gridCol w="2667945">
                  <a:extLst>
                    <a:ext uri="{9D8B030D-6E8A-4147-A177-3AD203B41FA5}">
                      <a16:colId xmlns:a16="http://schemas.microsoft.com/office/drawing/2014/main" val="2779845748"/>
                    </a:ext>
                  </a:extLst>
                </a:gridCol>
                <a:gridCol w="6558456">
                  <a:extLst>
                    <a:ext uri="{9D8B030D-6E8A-4147-A177-3AD203B41FA5}">
                      <a16:colId xmlns:a16="http://schemas.microsoft.com/office/drawing/2014/main" val="4099006624"/>
                    </a:ext>
                  </a:extLst>
                </a:gridCol>
              </a:tblGrid>
              <a:tr h="504300">
                <a:tc>
                  <a:txBody>
                    <a:bodyPr/>
                    <a:lstStyle/>
                    <a:p>
                      <a:r>
                        <a:rPr lang="en-US" sz="2800" dirty="0"/>
                        <a:t>Year</a:t>
                      </a:r>
                    </a:p>
                  </a:txBody>
                  <a:tcPr/>
                </a:tc>
                <a:tc>
                  <a:txBody>
                    <a:bodyPr/>
                    <a:lstStyle/>
                    <a:p>
                      <a:r>
                        <a:rPr lang="en-US" sz="2800" dirty="0"/>
                        <a:t>Event</a:t>
                      </a:r>
                    </a:p>
                  </a:txBody>
                  <a:tcPr/>
                </a:tc>
                <a:tc>
                  <a:txBody>
                    <a:bodyPr/>
                    <a:lstStyle/>
                    <a:p>
                      <a:r>
                        <a:rPr lang="en-US" sz="2800" dirty="0"/>
                        <a:t>Scriptures</a:t>
                      </a:r>
                    </a:p>
                  </a:txBody>
                  <a:tcPr/>
                </a:tc>
                <a:extLst>
                  <a:ext uri="{0D108BD9-81ED-4DB2-BD59-A6C34878D82A}">
                    <a16:rowId xmlns:a16="http://schemas.microsoft.com/office/drawing/2014/main" val="2240369837"/>
                  </a:ext>
                </a:extLst>
              </a:tr>
              <a:tr h="370840">
                <a:tc>
                  <a:txBody>
                    <a:bodyPr/>
                    <a:lstStyle/>
                    <a:p>
                      <a:r>
                        <a:rPr lang="en-US" sz="2400" dirty="0"/>
                        <a:t>1991 AD</a:t>
                      </a:r>
                    </a:p>
                    <a:p>
                      <a:endParaRPr lang="en-US" sz="2400" dirty="0"/>
                    </a:p>
                    <a:p>
                      <a:endParaRPr lang="en-US" sz="2400" dirty="0"/>
                    </a:p>
                    <a:p>
                      <a:endParaRPr lang="en-US" sz="2400" dirty="0"/>
                    </a:p>
                    <a:p>
                      <a:endParaRPr lang="en-US" sz="2400" dirty="0"/>
                    </a:p>
                    <a:p>
                      <a:r>
                        <a:rPr lang="en-US" sz="2400" dirty="0"/>
                        <a:t>1995 AD</a:t>
                      </a:r>
                    </a:p>
                    <a:p>
                      <a:endParaRPr lang="en-US" sz="2400" dirty="0"/>
                    </a:p>
                    <a:p>
                      <a:endParaRPr lang="en-US" sz="2400" dirty="0"/>
                    </a:p>
                    <a:p>
                      <a:r>
                        <a:rPr lang="en-US" sz="2400" dirty="0"/>
                        <a:t>2019-2026 AD</a:t>
                      </a:r>
                    </a:p>
                  </a:txBody>
                  <a:tcPr/>
                </a:tc>
                <a:tc>
                  <a:txBody>
                    <a:bodyPr/>
                    <a:lstStyle/>
                    <a:p>
                      <a:r>
                        <a:rPr lang="en-US" sz="2400" dirty="0"/>
                        <a:t>The collapse of the former Soviet Union for denying Jews exit visa</a:t>
                      </a:r>
                    </a:p>
                    <a:p>
                      <a:endParaRPr lang="en-US" sz="2400" dirty="0"/>
                    </a:p>
                    <a:p>
                      <a:r>
                        <a:rPr lang="en-US" sz="2400" dirty="0"/>
                        <a:t>The Rabin Peace Accords</a:t>
                      </a:r>
                    </a:p>
                    <a:p>
                      <a:endParaRPr lang="en-US" sz="2400" dirty="0"/>
                    </a:p>
                    <a:p>
                      <a:r>
                        <a:rPr lang="en-US" sz="2400" dirty="0"/>
                        <a:t>The 70</a:t>
                      </a:r>
                      <a:r>
                        <a:rPr lang="en-US" sz="2400" baseline="30000" dirty="0"/>
                        <a:t>th</a:t>
                      </a:r>
                      <a:r>
                        <a:rPr lang="en-US" sz="2400" dirty="0"/>
                        <a:t> week of Daniel 483 years from the Second Decree</a:t>
                      </a:r>
                    </a:p>
                  </a:txBody>
                  <a:tcPr/>
                </a:tc>
                <a:tc>
                  <a:txBody>
                    <a:bodyPr/>
                    <a:lstStyle/>
                    <a:p>
                      <a:r>
                        <a:rPr lang="en-SG" sz="2400" b="0" i="0" kern="1200" dirty="0">
                          <a:solidFill>
                            <a:schemeClr val="dk1"/>
                          </a:solidFill>
                          <a:effectLst/>
                          <a:latin typeface="+mn-lt"/>
                          <a:ea typeface="+mn-ea"/>
                          <a:cs typeface="+mn-cs"/>
                        </a:rPr>
                        <a:t>I will say to the north, ‘Give them up!’</a:t>
                      </a:r>
                      <a:br>
                        <a:rPr lang="en-SG" sz="2400" dirty="0"/>
                      </a:br>
                      <a:r>
                        <a:rPr lang="en-SG" sz="2400" b="0" i="0" kern="1200" dirty="0">
                          <a:solidFill>
                            <a:schemeClr val="dk1"/>
                          </a:solidFill>
                          <a:effectLst/>
                          <a:latin typeface="+mn-lt"/>
                          <a:ea typeface="+mn-ea"/>
                          <a:cs typeface="+mn-cs"/>
                        </a:rPr>
                        <a:t>And to the south, ‘Do not keep them back!’</a:t>
                      </a:r>
                      <a:br>
                        <a:rPr lang="en-SG" sz="2400" dirty="0"/>
                      </a:br>
                      <a:r>
                        <a:rPr lang="en-SG" sz="1800" b="0" i="0" kern="1200" dirty="0">
                          <a:solidFill>
                            <a:schemeClr val="dk1"/>
                          </a:solidFill>
                          <a:effectLst/>
                          <a:latin typeface="+mn-lt"/>
                          <a:ea typeface="+mn-ea"/>
                          <a:cs typeface="+mn-cs"/>
                        </a:rPr>
                        <a:t>Then he shall confirm a </a:t>
                      </a:r>
                      <a:r>
                        <a:rPr lang="en-SG" sz="1800" b="0" i="0" kern="1200" baseline="30000" dirty="0">
                          <a:solidFill>
                            <a:schemeClr val="dk1"/>
                          </a:solidFill>
                          <a:effectLst/>
                          <a:latin typeface="+mn-lt"/>
                          <a:ea typeface="+mn-ea"/>
                          <a:cs typeface="+mn-cs"/>
                        </a:rPr>
                        <a:t>[</a:t>
                      </a:r>
                      <a:r>
                        <a:rPr lang="en-SG" sz="1800" b="0" i="0" u="none" strike="noStrike" kern="1200" baseline="30000" dirty="0">
                          <a:solidFill>
                            <a:schemeClr val="dk1"/>
                          </a:solidFill>
                          <a:effectLst/>
                          <a:latin typeface="+mn-lt"/>
                          <a:ea typeface="+mn-ea"/>
                          <a:cs typeface="+mn-cs"/>
                          <a:hlinkClick r:id="rId2" tooltip="See footnote a"/>
                        </a:rPr>
                        <a:t>a</a:t>
                      </a:r>
                      <a:r>
                        <a:rPr lang="en-SG" sz="1800" b="0" i="0" kern="1200" baseline="30000" dirty="0">
                          <a:solidFill>
                            <a:schemeClr val="dk1"/>
                          </a:solidFill>
                          <a:effectLst/>
                          <a:latin typeface="+mn-lt"/>
                          <a:ea typeface="+mn-ea"/>
                          <a:cs typeface="+mn-cs"/>
                        </a:rPr>
                        <a:t>]</a:t>
                      </a:r>
                      <a:r>
                        <a:rPr lang="en-SG" sz="1800" b="0" i="0" kern="1200" dirty="0">
                          <a:solidFill>
                            <a:schemeClr val="dk1"/>
                          </a:solidFill>
                          <a:effectLst/>
                          <a:latin typeface="+mn-lt"/>
                          <a:ea typeface="+mn-ea"/>
                          <a:cs typeface="+mn-cs"/>
                        </a:rPr>
                        <a:t>covenant with many for one </a:t>
                      </a:r>
                      <a:r>
                        <a:rPr lang="en-SG" sz="1800" b="0" i="0" kern="1200" dirty="0" err="1">
                          <a:solidFill>
                            <a:schemeClr val="dk1"/>
                          </a:solidFill>
                          <a:effectLst/>
                          <a:latin typeface="+mn-lt"/>
                          <a:ea typeface="+mn-ea"/>
                          <a:cs typeface="+mn-cs"/>
                        </a:rPr>
                        <a:t>week;</a:t>
                      </a:r>
                      <a:r>
                        <a:rPr lang="en-SG" sz="2400" b="0" i="0" kern="1200" dirty="0" err="1">
                          <a:solidFill>
                            <a:schemeClr val="dk1"/>
                          </a:solidFill>
                          <a:effectLst/>
                          <a:latin typeface="+mn-lt"/>
                          <a:ea typeface="+mn-ea"/>
                          <a:cs typeface="+mn-cs"/>
                        </a:rPr>
                        <a:t>of</a:t>
                      </a:r>
                      <a:r>
                        <a:rPr lang="en-SG" sz="2400" b="0" i="0" kern="1200" dirty="0">
                          <a:solidFill>
                            <a:schemeClr val="dk1"/>
                          </a:solidFill>
                          <a:effectLst/>
                          <a:latin typeface="+mn-lt"/>
                          <a:ea typeface="+mn-ea"/>
                          <a:cs typeface="+mn-cs"/>
                        </a:rPr>
                        <a:t> the earth – </a:t>
                      </a:r>
                      <a:r>
                        <a:rPr lang="en-SG" sz="2400" b="1" i="0" kern="1200" dirty="0">
                          <a:solidFill>
                            <a:schemeClr val="dk1"/>
                          </a:solidFill>
                          <a:effectLst/>
                          <a:latin typeface="+mn-lt"/>
                          <a:ea typeface="+mn-ea"/>
                          <a:cs typeface="+mn-cs"/>
                        </a:rPr>
                        <a:t>Isaiah 43:6</a:t>
                      </a:r>
                    </a:p>
                    <a:p>
                      <a:r>
                        <a:rPr lang="en-SG" sz="2400" b="1" i="0" kern="1200" dirty="0">
                          <a:solidFill>
                            <a:schemeClr val="dk1"/>
                          </a:solidFill>
                          <a:effectLst/>
                          <a:latin typeface="+mn-lt"/>
                          <a:ea typeface="+mn-ea"/>
                          <a:cs typeface="+mn-cs"/>
                        </a:rPr>
                        <a:t> </a:t>
                      </a:r>
                    </a:p>
                    <a:p>
                      <a:r>
                        <a:rPr lang="en-SG" sz="2400" b="0" i="0" kern="1200" dirty="0">
                          <a:solidFill>
                            <a:schemeClr val="dk1"/>
                          </a:solidFill>
                          <a:effectLst/>
                          <a:latin typeface="+mn-lt"/>
                          <a:ea typeface="+mn-ea"/>
                          <a:cs typeface="+mn-cs"/>
                        </a:rPr>
                        <a:t>Then he shall confirm a covenant with many for one week; - </a:t>
                      </a:r>
                      <a:r>
                        <a:rPr lang="en-SG" sz="2400" b="1" i="0" kern="1200" dirty="0">
                          <a:solidFill>
                            <a:schemeClr val="dk1"/>
                          </a:solidFill>
                          <a:effectLst/>
                          <a:latin typeface="+mn-lt"/>
                          <a:ea typeface="+mn-ea"/>
                          <a:cs typeface="+mn-cs"/>
                        </a:rPr>
                        <a:t>Daniel 9:27a</a:t>
                      </a:r>
                    </a:p>
                    <a:p>
                      <a:endParaRPr lang="en-SG" sz="2400" b="1" i="0" kern="1200" dirty="0">
                        <a:solidFill>
                          <a:schemeClr val="dk1"/>
                        </a:solidFill>
                        <a:effectLst/>
                        <a:latin typeface="+mn-lt"/>
                        <a:ea typeface="+mn-ea"/>
                        <a:cs typeface="+mn-cs"/>
                      </a:endParaRPr>
                    </a:p>
                    <a:p>
                      <a:r>
                        <a:rPr lang="en-SG" sz="2400" b="0" i="0" kern="1200" dirty="0">
                          <a:solidFill>
                            <a:schemeClr val="dk1"/>
                          </a:solidFill>
                          <a:effectLst/>
                          <a:latin typeface="+mn-lt"/>
                          <a:ea typeface="+mn-ea"/>
                          <a:cs typeface="+mn-cs"/>
                        </a:rPr>
                        <a:t>“Seventy weeks are determined For your people and for your holy city, to finish the transgression, To make an end of sins, To make reconciliation for iniquity, To bring in everlasting righteousness,</a:t>
                      </a:r>
                      <a:br>
                        <a:rPr lang="en-SG" sz="2400" dirty="0"/>
                      </a:br>
                      <a:r>
                        <a:rPr lang="en-SG" sz="2400" b="0" i="0" kern="1200" dirty="0">
                          <a:solidFill>
                            <a:schemeClr val="dk1"/>
                          </a:solidFill>
                          <a:effectLst/>
                          <a:latin typeface="+mn-lt"/>
                          <a:ea typeface="+mn-ea"/>
                          <a:cs typeface="+mn-cs"/>
                        </a:rPr>
                        <a:t>To seal up vision and prophecy, And to anoint </a:t>
                      </a:r>
                      <a:r>
                        <a:rPr lang="en-SG" sz="2400" b="0" i="0" kern="1200" baseline="30000" dirty="0">
                          <a:solidFill>
                            <a:schemeClr val="dk1"/>
                          </a:solidFill>
                          <a:effectLst/>
                          <a:latin typeface="+mn-lt"/>
                          <a:ea typeface="+mn-ea"/>
                          <a:cs typeface="+mn-cs"/>
                        </a:rPr>
                        <a:t>[</a:t>
                      </a:r>
                      <a:r>
                        <a:rPr lang="en-SG" sz="2400" b="0" i="0" u="none" strike="noStrike" kern="1200" baseline="30000" dirty="0">
                          <a:solidFill>
                            <a:schemeClr val="dk1"/>
                          </a:solidFill>
                          <a:effectLst/>
                          <a:latin typeface="+mn-lt"/>
                          <a:ea typeface="+mn-ea"/>
                          <a:cs typeface="+mn-cs"/>
                          <a:hlinkClick r:id="rId3" tooltip="See footnote c"/>
                        </a:rPr>
                        <a:t>c</a:t>
                      </a:r>
                      <a:r>
                        <a:rPr lang="en-SG" sz="2400" b="0" i="0" kern="1200" baseline="30000" dirty="0">
                          <a:solidFill>
                            <a:schemeClr val="dk1"/>
                          </a:solidFill>
                          <a:effectLst/>
                          <a:latin typeface="+mn-lt"/>
                          <a:ea typeface="+mn-ea"/>
                          <a:cs typeface="+mn-cs"/>
                        </a:rPr>
                        <a:t>]</a:t>
                      </a:r>
                      <a:r>
                        <a:rPr lang="en-SG" sz="2400" b="0" i="0" kern="1200" dirty="0">
                          <a:solidFill>
                            <a:schemeClr val="dk1"/>
                          </a:solidFill>
                          <a:effectLst/>
                          <a:latin typeface="+mn-lt"/>
                          <a:ea typeface="+mn-ea"/>
                          <a:cs typeface="+mn-cs"/>
                        </a:rPr>
                        <a:t>the Most Holy.” – </a:t>
                      </a:r>
                      <a:r>
                        <a:rPr lang="en-SG" sz="2400" b="1" i="0" kern="1200" dirty="0">
                          <a:solidFill>
                            <a:schemeClr val="dk1"/>
                          </a:solidFill>
                          <a:effectLst/>
                          <a:latin typeface="+mn-lt"/>
                          <a:ea typeface="+mn-ea"/>
                          <a:cs typeface="+mn-cs"/>
                        </a:rPr>
                        <a:t>Daniel 9:27</a:t>
                      </a:r>
                    </a:p>
                  </a:txBody>
                  <a:tcPr/>
                </a:tc>
                <a:extLst>
                  <a:ext uri="{0D108BD9-81ED-4DB2-BD59-A6C34878D82A}">
                    <a16:rowId xmlns:a16="http://schemas.microsoft.com/office/drawing/2014/main" val="1566810984"/>
                  </a:ext>
                </a:extLst>
              </a:tr>
            </a:tbl>
          </a:graphicData>
        </a:graphic>
      </p:graphicFrame>
      <p:sp>
        <p:nvSpPr>
          <p:cNvPr id="4" name="Slide Number Placeholder 3">
            <a:extLst>
              <a:ext uri="{FF2B5EF4-FFF2-40B4-BE49-F238E27FC236}">
                <a16:creationId xmlns:a16="http://schemas.microsoft.com/office/drawing/2014/main" id="{3DA2D09E-AE26-1340-BD29-25E8A7BD2DAC}"/>
              </a:ext>
            </a:extLst>
          </p:cNvPr>
          <p:cNvSpPr>
            <a:spLocks noGrp="1"/>
          </p:cNvSpPr>
          <p:nvPr>
            <p:ph type="sldNum" sz="quarter" idx="12"/>
          </p:nvPr>
        </p:nvSpPr>
        <p:spPr/>
        <p:txBody>
          <a:bodyPr/>
          <a:lstStyle/>
          <a:p>
            <a:fld id="{E31E4066-1BBF-3E43-97D1-349EF343F3C7}" type="slidenum">
              <a:rPr lang="en-US" smtClean="0"/>
              <a:t>17</a:t>
            </a:fld>
            <a:endParaRPr lang="en-US"/>
          </a:p>
        </p:txBody>
      </p:sp>
    </p:spTree>
    <p:extLst>
      <p:ext uri="{BB962C8B-B14F-4D97-AF65-F5344CB8AC3E}">
        <p14:creationId xmlns:p14="http://schemas.microsoft.com/office/powerpoint/2010/main" val="406228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7FD4-91B6-8344-AFC1-AF1EF7627C35}"/>
              </a:ext>
            </a:extLst>
          </p:cNvPr>
          <p:cNvSpPr>
            <a:spLocks noGrp="1"/>
          </p:cNvSpPr>
          <p:nvPr>
            <p:ph type="title"/>
          </p:nvPr>
        </p:nvSpPr>
        <p:spPr/>
        <p:txBody>
          <a:bodyPr/>
          <a:lstStyle/>
          <a:p>
            <a:r>
              <a:rPr lang="en-US" b="1" dirty="0"/>
              <a:t>The Last Days Signs</a:t>
            </a:r>
          </a:p>
        </p:txBody>
      </p:sp>
      <p:sp>
        <p:nvSpPr>
          <p:cNvPr id="3" name="Content Placeholder 2">
            <a:extLst>
              <a:ext uri="{FF2B5EF4-FFF2-40B4-BE49-F238E27FC236}">
                <a16:creationId xmlns:a16="http://schemas.microsoft.com/office/drawing/2014/main" id="{510BD4E6-56A3-E04E-BD47-54D62CA94C24}"/>
              </a:ext>
            </a:extLst>
          </p:cNvPr>
          <p:cNvSpPr>
            <a:spLocks noGrp="1"/>
          </p:cNvSpPr>
          <p:nvPr>
            <p:ph idx="1"/>
          </p:nvPr>
        </p:nvSpPr>
        <p:spPr/>
        <p:txBody>
          <a:bodyPr/>
          <a:lstStyle/>
          <a:p>
            <a:pPr marL="514350" indent="-514350">
              <a:buFont typeface="+mj-lt"/>
              <a:buAutoNum type="arabicPeriod"/>
            </a:pPr>
            <a:r>
              <a:rPr lang="en-US" dirty="0"/>
              <a:t>Renewing the Covenant (Rabin’s Agreement – Land for Peace)</a:t>
            </a:r>
          </a:p>
          <a:p>
            <a:pPr marL="971550" lvl="1" indent="-514350">
              <a:buFont typeface="+mj-lt"/>
              <a:buAutoNum type="arabicPeriod"/>
            </a:pPr>
            <a:r>
              <a:rPr lang="en-US" dirty="0"/>
              <a:t>Israel is forced to return to the 1967 border</a:t>
            </a:r>
          </a:p>
          <a:p>
            <a:pPr marL="971550" lvl="1" indent="-514350">
              <a:buFont typeface="+mj-lt"/>
              <a:buAutoNum type="arabicPeriod"/>
            </a:pPr>
            <a:r>
              <a:rPr lang="en-US" dirty="0"/>
              <a:t>The man of sin is revealed</a:t>
            </a:r>
          </a:p>
          <a:p>
            <a:pPr marL="514350" indent="-514350">
              <a:buFont typeface="+mj-lt"/>
              <a:buAutoNum type="arabicPeriod"/>
            </a:pPr>
            <a:r>
              <a:rPr lang="en-US" dirty="0"/>
              <a:t>The Rebuilding of the Third Temple</a:t>
            </a:r>
          </a:p>
          <a:p>
            <a:pPr marL="514350" indent="-514350">
              <a:buFont typeface="+mj-lt"/>
              <a:buAutoNum type="arabicPeriod"/>
            </a:pPr>
            <a:r>
              <a:rPr lang="en-US" dirty="0"/>
              <a:t>The End of Sacrifices</a:t>
            </a:r>
          </a:p>
          <a:p>
            <a:pPr marL="971550" lvl="1" indent="-514350">
              <a:buFont typeface="+mj-lt"/>
              <a:buAutoNum type="arabicPeriod"/>
            </a:pPr>
            <a:r>
              <a:rPr lang="en-US" dirty="0"/>
              <a:t>Covenant revoked</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3E90DEA0-90DA-B845-927D-6AD151B97EBC}"/>
              </a:ext>
            </a:extLst>
          </p:cNvPr>
          <p:cNvSpPr>
            <a:spLocks noGrp="1"/>
          </p:cNvSpPr>
          <p:nvPr>
            <p:ph type="sldNum" sz="quarter" idx="12"/>
          </p:nvPr>
        </p:nvSpPr>
        <p:spPr/>
        <p:txBody>
          <a:bodyPr/>
          <a:lstStyle/>
          <a:p>
            <a:fld id="{E31E4066-1BBF-3E43-97D1-349EF343F3C7}" type="slidenum">
              <a:rPr lang="en-US" smtClean="0"/>
              <a:t>18</a:t>
            </a:fld>
            <a:endParaRPr lang="en-US"/>
          </a:p>
        </p:txBody>
      </p:sp>
    </p:spTree>
    <p:extLst>
      <p:ext uri="{BB962C8B-B14F-4D97-AF65-F5344CB8AC3E}">
        <p14:creationId xmlns:p14="http://schemas.microsoft.com/office/powerpoint/2010/main" val="466315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AB07-8329-B948-A78D-9DF0A1AE9D85}"/>
              </a:ext>
            </a:extLst>
          </p:cNvPr>
          <p:cNvSpPr>
            <a:spLocks noGrp="1"/>
          </p:cNvSpPr>
          <p:nvPr>
            <p:ph type="ctrTitle"/>
          </p:nvPr>
        </p:nvSpPr>
        <p:spPr/>
        <p:txBody>
          <a:bodyPr/>
          <a:lstStyle/>
          <a:p>
            <a:r>
              <a:rPr lang="en-US" b="1" dirty="0"/>
              <a:t>Announcements</a:t>
            </a:r>
          </a:p>
        </p:txBody>
      </p:sp>
      <p:sp>
        <p:nvSpPr>
          <p:cNvPr id="4" name="Slide Number Placeholder 3">
            <a:extLst>
              <a:ext uri="{FF2B5EF4-FFF2-40B4-BE49-F238E27FC236}">
                <a16:creationId xmlns:a16="http://schemas.microsoft.com/office/drawing/2014/main" id="{8800FFD5-A905-F643-9EAD-FDC0828AE698}"/>
              </a:ext>
            </a:extLst>
          </p:cNvPr>
          <p:cNvSpPr>
            <a:spLocks noGrp="1"/>
          </p:cNvSpPr>
          <p:nvPr>
            <p:ph type="sldNum" sz="quarter" idx="12"/>
          </p:nvPr>
        </p:nvSpPr>
        <p:spPr/>
        <p:txBody>
          <a:bodyPr/>
          <a:lstStyle/>
          <a:p>
            <a:fld id="{E31E4066-1BBF-3E43-97D1-349EF343F3C7}" type="slidenum">
              <a:rPr lang="en-US" smtClean="0"/>
              <a:t>19</a:t>
            </a:fld>
            <a:endParaRPr lang="en-US"/>
          </a:p>
        </p:txBody>
      </p:sp>
    </p:spTree>
    <p:extLst>
      <p:ext uri="{BB962C8B-B14F-4D97-AF65-F5344CB8AC3E}">
        <p14:creationId xmlns:p14="http://schemas.microsoft.com/office/powerpoint/2010/main" val="264950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7FA8-072B-9E44-B7A3-0C1BC7D65BD4}"/>
              </a:ext>
            </a:extLst>
          </p:cNvPr>
          <p:cNvSpPr>
            <a:spLocks noGrp="1"/>
          </p:cNvSpPr>
          <p:nvPr>
            <p:ph type="title"/>
          </p:nvPr>
        </p:nvSpPr>
        <p:spPr/>
        <p:txBody>
          <a:bodyPr/>
          <a:lstStyle/>
          <a:p>
            <a:r>
              <a:rPr lang="en-US" b="1" dirty="0"/>
              <a:t>Recap</a:t>
            </a:r>
          </a:p>
        </p:txBody>
      </p:sp>
      <p:sp>
        <p:nvSpPr>
          <p:cNvPr id="3" name="Content Placeholder 2">
            <a:extLst>
              <a:ext uri="{FF2B5EF4-FFF2-40B4-BE49-F238E27FC236}">
                <a16:creationId xmlns:a16="http://schemas.microsoft.com/office/drawing/2014/main" id="{5B90CF9E-09F9-9946-99BC-EE09B1AA97C8}"/>
              </a:ext>
            </a:extLst>
          </p:cNvPr>
          <p:cNvSpPr>
            <a:spLocks noGrp="1"/>
          </p:cNvSpPr>
          <p:nvPr>
            <p:ph idx="1"/>
          </p:nvPr>
        </p:nvSpPr>
        <p:spPr>
          <a:xfrm>
            <a:off x="838200" y="1825625"/>
            <a:ext cx="11122572" cy="4351338"/>
          </a:xfrm>
        </p:spPr>
        <p:txBody>
          <a:bodyPr/>
          <a:lstStyle/>
          <a:p>
            <a:pPr marL="514350" indent="-514350">
              <a:buFont typeface="+mj-lt"/>
              <a:buAutoNum type="arabicPeriod"/>
            </a:pPr>
            <a:r>
              <a:rPr lang="en-US" dirty="0"/>
              <a:t>Genesis Timeline</a:t>
            </a:r>
          </a:p>
          <a:p>
            <a:pPr marL="514350" indent="-514350">
              <a:buFont typeface="+mj-lt"/>
              <a:buAutoNum type="arabicPeriod"/>
            </a:pPr>
            <a:r>
              <a:rPr lang="en-US" dirty="0"/>
              <a:t>Dispensation of Times</a:t>
            </a:r>
          </a:p>
          <a:p>
            <a:pPr marL="457200" lvl="1" indent="0">
              <a:buNone/>
            </a:pPr>
            <a:endParaRPr lang="en-US" dirty="0"/>
          </a:p>
          <a:p>
            <a:pPr marL="457200" lvl="1" indent="0">
              <a:buNone/>
            </a:pPr>
            <a:endParaRPr lang="en-US" dirty="0"/>
          </a:p>
          <a:p>
            <a:pPr marL="457200" lvl="1"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EECD8013-2BAB-6D4B-B4E4-22BCE933C922}"/>
              </a:ext>
            </a:extLst>
          </p:cNvPr>
          <p:cNvSpPr>
            <a:spLocks noGrp="1"/>
          </p:cNvSpPr>
          <p:nvPr>
            <p:ph type="sldNum" sz="quarter" idx="12"/>
          </p:nvPr>
        </p:nvSpPr>
        <p:spPr/>
        <p:txBody>
          <a:bodyPr/>
          <a:lstStyle/>
          <a:p>
            <a:fld id="{E31E4066-1BBF-3E43-97D1-349EF343F3C7}" type="slidenum">
              <a:rPr lang="en-US" smtClean="0"/>
              <a:t>2</a:t>
            </a:fld>
            <a:endParaRPr lang="en-US"/>
          </a:p>
        </p:txBody>
      </p:sp>
      <p:cxnSp>
        <p:nvCxnSpPr>
          <p:cNvPr id="6" name="Straight Arrow Connector 5">
            <a:extLst>
              <a:ext uri="{FF2B5EF4-FFF2-40B4-BE49-F238E27FC236}">
                <a16:creationId xmlns:a16="http://schemas.microsoft.com/office/drawing/2014/main" id="{BF234629-DCE9-9A45-9D76-BB92C2E27AD1}"/>
              </a:ext>
            </a:extLst>
          </p:cNvPr>
          <p:cNvCxnSpPr>
            <a:cxnSpLocks/>
          </p:cNvCxnSpPr>
          <p:nvPr/>
        </p:nvCxnSpPr>
        <p:spPr>
          <a:xfrm flipV="1">
            <a:off x="1424151" y="3409015"/>
            <a:ext cx="9003754" cy="6807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113E5D5-406E-7F4B-BED7-55E3DBE9B6A5}"/>
              </a:ext>
            </a:extLst>
          </p:cNvPr>
          <p:cNvCxnSpPr/>
          <p:nvPr/>
        </p:nvCxnSpPr>
        <p:spPr>
          <a:xfrm>
            <a:off x="1513490" y="2984938"/>
            <a:ext cx="0" cy="9249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7F4406-4DD8-E343-9A78-13C9B1FC1CC4}"/>
              </a:ext>
            </a:extLst>
          </p:cNvPr>
          <p:cNvCxnSpPr/>
          <p:nvPr/>
        </p:nvCxnSpPr>
        <p:spPr>
          <a:xfrm>
            <a:off x="4487917" y="2984938"/>
            <a:ext cx="0" cy="9249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0C54F3F-E5B8-6147-8EB8-19BEAB2ED62D}"/>
              </a:ext>
            </a:extLst>
          </p:cNvPr>
          <p:cNvCxnSpPr/>
          <p:nvPr/>
        </p:nvCxnSpPr>
        <p:spPr>
          <a:xfrm>
            <a:off x="6800193" y="2932386"/>
            <a:ext cx="0" cy="9249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B8B8B8-EC30-684F-A838-872E704BF62E}"/>
              </a:ext>
            </a:extLst>
          </p:cNvPr>
          <p:cNvCxnSpPr/>
          <p:nvPr/>
        </p:nvCxnSpPr>
        <p:spPr>
          <a:xfrm>
            <a:off x="9317420" y="2932386"/>
            <a:ext cx="0" cy="9249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27183-DB09-A148-B859-54469AB6EEBD}"/>
              </a:ext>
            </a:extLst>
          </p:cNvPr>
          <p:cNvSpPr txBox="1"/>
          <p:nvPr/>
        </p:nvSpPr>
        <p:spPr>
          <a:xfrm>
            <a:off x="1608083" y="2932386"/>
            <a:ext cx="2785242" cy="369332"/>
          </a:xfrm>
          <a:prstGeom prst="rect">
            <a:avLst/>
          </a:prstGeom>
          <a:noFill/>
          <a:ln w="3175">
            <a:solidFill>
              <a:schemeClr val="tx1"/>
            </a:solidFill>
          </a:ln>
        </p:spPr>
        <p:txBody>
          <a:bodyPr wrap="square" rtlCol="0">
            <a:spAutoFit/>
          </a:bodyPr>
          <a:lstStyle/>
          <a:p>
            <a:r>
              <a:rPr lang="en-US" dirty="0"/>
              <a:t>Dispensation of Conscience</a:t>
            </a:r>
          </a:p>
        </p:txBody>
      </p:sp>
      <p:sp>
        <p:nvSpPr>
          <p:cNvPr id="13" name="TextBox 12">
            <a:extLst>
              <a:ext uri="{FF2B5EF4-FFF2-40B4-BE49-F238E27FC236}">
                <a16:creationId xmlns:a16="http://schemas.microsoft.com/office/drawing/2014/main" id="{44652330-00F8-924C-B45D-607AB1804C2A}"/>
              </a:ext>
            </a:extLst>
          </p:cNvPr>
          <p:cNvSpPr txBox="1"/>
          <p:nvPr/>
        </p:nvSpPr>
        <p:spPr>
          <a:xfrm>
            <a:off x="5096204" y="2932386"/>
            <a:ext cx="922282" cy="369332"/>
          </a:xfrm>
          <a:prstGeom prst="rect">
            <a:avLst/>
          </a:prstGeom>
          <a:noFill/>
          <a:ln w="3175">
            <a:solidFill>
              <a:schemeClr val="tx1"/>
            </a:solidFill>
          </a:ln>
        </p:spPr>
        <p:txBody>
          <a:bodyPr wrap="square" rtlCol="0">
            <a:spAutoFit/>
          </a:bodyPr>
          <a:lstStyle/>
          <a:p>
            <a:pPr algn="ctr"/>
            <a:r>
              <a:rPr lang="en-US" dirty="0"/>
              <a:t>Law</a:t>
            </a:r>
          </a:p>
        </p:txBody>
      </p:sp>
      <p:sp>
        <p:nvSpPr>
          <p:cNvPr id="14" name="TextBox 13">
            <a:extLst>
              <a:ext uri="{FF2B5EF4-FFF2-40B4-BE49-F238E27FC236}">
                <a16:creationId xmlns:a16="http://schemas.microsoft.com/office/drawing/2014/main" id="{5B2BB9C6-978D-1642-94EA-5FF488DA28B2}"/>
              </a:ext>
            </a:extLst>
          </p:cNvPr>
          <p:cNvSpPr txBox="1"/>
          <p:nvPr/>
        </p:nvSpPr>
        <p:spPr>
          <a:xfrm>
            <a:off x="7365125" y="2860296"/>
            <a:ext cx="922282" cy="369332"/>
          </a:xfrm>
          <a:prstGeom prst="rect">
            <a:avLst/>
          </a:prstGeom>
          <a:noFill/>
          <a:ln w="3175">
            <a:solidFill>
              <a:schemeClr val="tx1"/>
            </a:solidFill>
          </a:ln>
        </p:spPr>
        <p:txBody>
          <a:bodyPr wrap="square" rtlCol="0">
            <a:spAutoFit/>
          </a:bodyPr>
          <a:lstStyle/>
          <a:p>
            <a:pPr algn="ctr"/>
            <a:r>
              <a:rPr lang="en-US" dirty="0"/>
              <a:t>Grace</a:t>
            </a:r>
          </a:p>
        </p:txBody>
      </p:sp>
      <p:cxnSp>
        <p:nvCxnSpPr>
          <p:cNvPr id="16" name="Straight Arrow Connector 15">
            <a:extLst>
              <a:ext uri="{FF2B5EF4-FFF2-40B4-BE49-F238E27FC236}">
                <a16:creationId xmlns:a16="http://schemas.microsoft.com/office/drawing/2014/main" id="{1CC9A498-D848-734A-9C91-8B61802D15DA}"/>
              </a:ext>
            </a:extLst>
          </p:cNvPr>
          <p:cNvCxnSpPr/>
          <p:nvPr/>
        </p:nvCxnSpPr>
        <p:spPr>
          <a:xfrm>
            <a:off x="10427905" y="2912606"/>
            <a:ext cx="0" cy="9249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B0B397-C204-3E47-B556-03A229ABAD19}"/>
              </a:ext>
            </a:extLst>
          </p:cNvPr>
          <p:cNvSpPr txBox="1"/>
          <p:nvPr/>
        </p:nvSpPr>
        <p:spPr>
          <a:xfrm>
            <a:off x="6453351" y="4001294"/>
            <a:ext cx="911773" cy="646331"/>
          </a:xfrm>
          <a:prstGeom prst="rect">
            <a:avLst/>
          </a:prstGeom>
          <a:noFill/>
          <a:ln w="3175">
            <a:solidFill>
              <a:schemeClr val="tx1"/>
            </a:solidFill>
          </a:ln>
        </p:spPr>
        <p:txBody>
          <a:bodyPr wrap="square" rtlCol="0">
            <a:spAutoFit/>
          </a:bodyPr>
          <a:lstStyle/>
          <a:p>
            <a:pPr algn="ctr"/>
            <a:r>
              <a:rPr lang="en-US" dirty="0"/>
              <a:t>26AD</a:t>
            </a:r>
          </a:p>
          <a:p>
            <a:pPr algn="ctr"/>
            <a:r>
              <a:rPr lang="en-US" dirty="0"/>
              <a:t>0 BCB</a:t>
            </a:r>
          </a:p>
        </p:txBody>
      </p:sp>
      <p:sp>
        <p:nvSpPr>
          <p:cNvPr id="18" name="TextBox 17">
            <a:extLst>
              <a:ext uri="{FF2B5EF4-FFF2-40B4-BE49-F238E27FC236}">
                <a16:creationId xmlns:a16="http://schemas.microsoft.com/office/drawing/2014/main" id="{2F9AB9FA-226E-AF4B-AB12-8A1023F1AF47}"/>
              </a:ext>
            </a:extLst>
          </p:cNvPr>
          <p:cNvSpPr txBox="1"/>
          <p:nvPr/>
        </p:nvSpPr>
        <p:spPr>
          <a:xfrm>
            <a:off x="7279071" y="3521322"/>
            <a:ext cx="1301970" cy="369332"/>
          </a:xfrm>
          <a:prstGeom prst="rect">
            <a:avLst/>
          </a:prstGeom>
          <a:noFill/>
          <a:ln w="3175">
            <a:solidFill>
              <a:schemeClr val="tx1"/>
            </a:solidFill>
          </a:ln>
        </p:spPr>
        <p:txBody>
          <a:bodyPr wrap="square" rtlCol="0">
            <a:spAutoFit/>
          </a:bodyPr>
          <a:lstStyle/>
          <a:p>
            <a:pPr algn="ctr"/>
            <a:r>
              <a:rPr lang="en-US" dirty="0"/>
              <a:t>2000 </a:t>
            </a:r>
            <a:r>
              <a:rPr lang="en-US" dirty="0" err="1"/>
              <a:t>yrs</a:t>
            </a:r>
            <a:endParaRPr lang="en-US" dirty="0"/>
          </a:p>
        </p:txBody>
      </p:sp>
      <p:sp>
        <p:nvSpPr>
          <p:cNvPr id="19" name="TextBox 18">
            <a:extLst>
              <a:ext uri="{FF2B5EF4-FFF2-40B4-BE49-F238E27FC236}">
                <a16:creationId xmlns:a16="http://schemas.microsoft.com/office/drawing/2014/main" id="{D37A74D1-5EFB-CF4D-B908-ADCA39AFF910}"/>
              </a:ext>
            </a:extLst>
          </p:cNvPr>
          <p:cNvSpPr txBox="1"/>
          <p:nvPr/>
        </p:nvSpPr>
        <p:spPr>
          <a:xfrm>
            <a:off x="9402656" y="3566526"/>
            <a:ext cx="896990" cy="307777"/>
          </a:xfrm>
          <a:prstGeom prst="rect">
            <a:avLst/>
          </a:prstGeom>
          <a:noFill/>
          <a:ln w="3175">
            <a:solidFill>
              <a:schemeClr val="tx1"/>
            </a:solidFill>
          </a:ln>
        </p:spPr>
        <p:txBody>
          <a:bodyPr wrap="square" rtlCol="0">
            <a:spAutoFit/>
          </a:bodyPr>
          <a:lstStyle/>
          <a:p>
            <a:pPr algn="ctr"/>
            <a:r>
              <a:rPr lang="en-US" sz="1400" dirty="0"/>
              <a:t>1000 </a:t>
            </a:r>
            <a:r>
              <a:rPr lang="en-US" sz="1400" dirty="0" err="1"/>
              <a:t>yrs</a:t>
            </a:r>
            <a:endParaRPr lang="en-US" sz="1400" dirty="0"/>
          </a:p>
        </p:txBody>
      </p:sp>
      <p:sp>
        <p:nvSpPr>
          <p:cNvPr id="20" name="TextBox 19">
            <a:extLst>
              <a:ext uri="{FF2B5EF4-FFF2-40B4-BE49-F238E27FC236}">
                <a16:creationId xmlns:a16="http://schemas.microsoft.com/office/drawing/2014/main" id="{79F91BE2-3755-BE4C-8C9F-89C29F012F19}"/>
              </a:ext>
            </a:extLst>
          </p:cNvPr>
          <p:cNvSpPr txBox="1"/>
          <p:nvPr/>
        </p:nvSpPr>
        <p:spPr>
          <a:xfrm>
            <a:off x="8784348" y="4166959"/>
            <a:ext cx="1301970" cy="369332"/>
          </a:xfrm>
          <a:prstGeom prst="rect">
            <a:avLst/>
          </a:prstGeom>
          <a:noFill/>
          <a:ln w="3175">
            <a:solidFill>
              <a:schemeClr val="tx1"/>
            </a:solidFill>
          </a:ln>
        </p:spPr>
        <p:txBody>
          <a:bodyPr wrap="square" rtlCol="0">
            <a:spAutoFit/>
          </a:bodyPr>
          <a:lstStyle/>
          <a:p>
            <a:pPr algn="ctr"/>
            <a:r>
              <a:rPr lang="en-US" dirty="0"/>
              <a:t>2026 AD</a:t>
            </a:r>
          </a:p>
        </p:txBody>
      </p:sp>
      <p:sp>
        <p:nvSpPr>
          <p:cNvPr id="21" name="TextBox 20">
            <a:extLst>
              <a:ext uri="{FF2B5EF4-FFF2-40B4-BE49-F238E27FC236}">
                <a16:creationId xmlns:a16="http://schemas.microsoft.com/office/drawing/2014/main" id="{E350B05C-F126-064D-A247-82FCA0157A9C}"/>
              </a:ext>
            </a:extLst>
          </p:cNvPr>
          <p:cNvSpPr txBox="1"/>
          <p:nvPr/>
        </p:nvSpPr>
        <p:spPr>
          <a:xfrm>
            <a:off x="3909849" y="4001294"/>
            <a:ext cx="1608082" cy="646331"/>
          </a:xfrm>
          <a:prstGeom prst="rect">
            <a:avLst/>
          </a:prstGeom>
          <a:noFill/>
          <a:ln w="3175">
            <a:solidFill>
              <a:schemeClr val="tx1"/>
            </a:solidFill>
          </a:ln>
        </p:spPr>
        <p:txBody>
          <a:bodyPr wrap="square" rtlCol="0">
            <a:spAutoFit/>
          </a:bodyPr>
          <a:lstStyle/>
          <a:p>
            <a:pPr algn="ctr"/>
            <a:r>
              <a:rPr lang="en-US" dirty="0"/>
              <a:t>1974 BC</a:t>
            </a:r>
          </a:p>
          <a:p>
            <a:pPr algn="ctr"/>
            <a:r>
              <a:rPr lang="en-US" dirty="0"/>
              <a:t>2000 BCB</a:t>
            </a:r>
          </a:p>
        </p:txBody>
      </p:sp>
      <p:sp>
        <p:nvSpPr>
          <p:cNvPr id="22" name="TextBox 21">
            <a:extLst>
              <a:ext uri="{FF2B5EF4-FFF2-40B4-BE49-F238E27FC236}">
                <a16:creationId xmlns:a16="http://schemas.microsoft.com/office/drawing/2014/main" id="{EE1238C4-35F9-CE4B-ADAE-F38495327AA3}"/>
              </a:ext>
            </a:extLst>
          </p:cNvPr>
          <p:cNvSpPr txBox="1"/>
          <p:nvPr/>
        </p:nvSpPr>
        <p:spPr>
          <a:xfrm>
            <a:off x="1030016" y="4034845"/>
            <a:ext cx="1608082" cy="646331"/>
          </a:xfrm>
          <a:prstGeom prst="rect">
            <a:avLst/>
          </a:prstGeom>
          <a:noFill/>
          <a:ln w="3175">
            <a:solidFill>
              <a:schemeClr val="tx1"/>
            </a:solidFill>
          </a:ln>
        </p:spPr>
        <p:txBody>
          <a:bodyPr wrap="square" rtlCol="0">
            <a:spAutoFit/>
          </a:bodyPr>
          <a:lstStyle/>
          <a:p>
            <a:pPr algn="ctr"/>
            <a:r>
              <a:rPr lang="en-US" dirty="0"/>
              <a:t>3974 BC</a:t>
            </a:r>
          </a:p>
          <a:p>
            <a:pPr algn="ctr"/>
            <a:r>
              <a:rPr lang="en-US" dirty="0"/>
              <a:t>4000 BCB</a:t>
            </a:r>
          </a:p>
        </p:txBody>
      </p:sp>
      <p:sp>
        <p:nvSpPr>
          <p:cNvPr id="23" name="TextBox 22">
            <a:extLst>
              <a:ext uri="{FF2B5EF4-FFF2-40B4-BE49-F238E27FC236}">
                <a16:creationId xmlns:a16="http://schemas.microsoft.com/office/drawing/2014/main" id="{24BFD405-DB1C-444B-B145-C0A10B0D2C57}"/>
              </a:ext>
            </a:extLst>
          </p:cNvPr>
          <p:cNvSpPr txBox="1"/>
          <p:nvPr/>
        </p:nvSpPr>
        <p:spPr>
          <a:xfrm>
            <a:off x="5014254" y="3548689"/>
            <a:ext cx="1301970" cy="369332"/>
          </a:xfrm>
          <a:prstGeom prst="rect">
            <a:avLst/>
          </a:prstGeom>
          <a:noFill/>
          <a:ln w="3175">
            <a:solidFill>
              <a:schemeClr val="tx1"/>
            </a:solidFill>
          </a:ln>
        </p:spPr>
        <p:txBody>
          <a:bodyPr wrap="square" rtlCol="0">
            <a:spAutoFit/>
          </a:bodyPr>
          <a:lstStyle/>
          <a:p>
            <a:pPr algn="ctr"/>
            <a:r>
              <a:rPr lang="en-US" dirty="0"/>
              <a:t>2000 </a:t>
            </a:r>
            <a:r>
              <a:rPr lang="en-US" dirty="0" err="1"/>
              <a:t>yrs</a:t>
            </a:r>
            <a:endParaRPr lang="en-US" dirty="0"/>
          </a:p>
        </p:txBody>
      </p:sp>
      <p:sp>
        <p:nvSpPr>
          <p:cNvPr id="24" name="TextBox 23">
            <a:extLst>
              <a:ext uri="{FF2B5EF4-FFF2-40B4-BE49-F238E27FC236}">
                <a16:creationId xmlns:a16="http://schemas.microsoft.com/office/drawing/2014/main" id="{3B51F635-F799-774D-ACA7-7899C5A5B8E0}"/>
              </a:ext>
            </a:extLst>
          </p:cNvPr>
          <p:cNvSpPr txBox="1"/>
          <p:nvPr/>
        </p:nvSpPr>
        <p:spPr>
          <a:xfrm>
            <a:off x="2349719" y="3539291"/>
            <a:ext cx="1301970" cy="369332"/>
          </a:xfrm>
          <a:prstGeom prst="rect">
            <a:avLst/>
          </a:prstGeom>
          <a:noFill/>
          <a:ln w="3175">
            <a:solidFill>
              <a:schemeClr val="tx1"/>
            </a:solidFill>
          </a:ln>
        </p:spPr>
        <p:txBody>
          <a:bodyPr wrap="square" rtlCol="0">
            <a:spAutoFit/>
          </a:bodyPr>
          <a:lstStyle/>
          <a:p>
            <a:pPr algn="ctr"/>
            <a:r>
              <a:rPr lang="en-US" dirty="0"/>
              <a:t>2000 </a:t>
            </a:r>
            <a:r>
              <a:rPr lang="en-US" dirty="0" err="1"/>
              <a:t>yrs</a:t>
            </a:r>
            <a:endParaRPr lang="en-US" dirty="0"/>
          </a:p>
        </p:txBody>
      </p:sp>
    </p:spTree>
    <p:extLst>
      <p:ext uri="{BB962C8B-B14F-4D97-AF65-F5344CB8AC3E}">
        <p14:creationId xmlns:p14="http://schemas.microsoft.com/office/powerpoint/2010/main" val="44271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9F8C-4A37-334B-9E88-48B7D4CF91E2}"/>
              </a:ext>
            </a:extLst>
          </p:cNvPr>
          <p:cNvSpPr>
            <a:spLocks noGrp="1"/>
          </p:cNvSpPr>
          <p:nvPr>
            <p:ph type="title"/>
          </p:nvPr>
        </p:nvSpPr>
        <p:spPr/>
        <p:txBody>
          <a:bodyPr/>
          <a:lstStyle/>
          <a:p>
            <a:r>
              <a:rPr lang="en-US" b="1" dirty="0"/>
              <a:t>Daniel Messianic Clock</a:t>
            </a:r>
          </a:p>
        </p:txBody>
      </p:sp>
      <p:sp>
        <p:nvSpPr>
          <p:cNvPr id="3" name="Content Placeholder 2">
            <a:extLst>
              <a:ext uri="{FF2B5EF4-FFF2-40B4-BE49-F238E27FC236}">
                <a16:creationId xmlns:a16="http://schemas.microsoft.com/office/drawing/2014/main" id="{8AE943BB-2F60-B845-9C30-BB5AE3711520}"/>
              </a:ext>
            </a:extLst>
          </p:cNvPr>
          <p:cNvSpPr>
            <a:spLocks noGrp="1"/>
          </p:cNvSpPr>
          <p:nvPr>
            <p:ph idx="1"/>
          </p:nvPr>
        </p:nvSpPr>
        <p:spPr>
          <a:xfrm>
            <a:off x="838200" y="1489293"/>
            <a:ext cx="10515600" cy="4953547"/>
          </a:xfrm>
        </p:spPr>
        <p:txBody>
          <a:bodyPr>
            <a:normAutofit/>
          </a:bodyPr>
          <a:lstStyle/>
          <a:p>
            <a:r>
              <a:rPr lang="en-SG" b="1" dirty="0"/>
              <a:t>First decree – by Cyrus – calculated to the First Advent of the Messiah </a:t>
            </a:r>
          </a:p>
          <a:p>
            <a:pPr lvl="1"/>
            <a:r>
              <a:rPr lang="en-SG" dirty="0"/>
              <a:t>“Know and understand this: From the time the word goes out to restore and rebuild Jerusalem until the Anointed One,</a:t>
            </a:r>
            <a:r>
              <a:rPr lang="en-SG" baseline="30000" dirty="0"/>
              <a:t> </a:t>
            </a:r>
            <a:r>
              <a:rPr lang="en-SG" dirty="0"/>
              <a:t>the ruler, comes, there will be </a:t>
            </a:r>
            <a:r>
              <a:rPr lang="en-SG" b="1" i="1" dirty="0"/>
              <a:t>seven ‘sevens,’ and sixty-two ‘sevens.’</a:t>
            </a:r>
            <a:r>
              <a:rPr lang="en-SG" dirty="0"/>
              <a:t> It will be rebuilt with streets and a trench, but in times of trouble. After the </a:t>
            </a:r>
            <a:r>
              <a:rPr lang="en-SG" b="1" i="1" dirty="0"/>
              <a:t>sixty-two ‘seve</a:t>
            </a:r>
            <a:r>
              <a:rPr lang="en-SG" b="1" dirty="0"/>
              <a:t>ns,’ </a:t>
            </a:r>
            <a:r>
              <a:rPr lang="en-SG" dirty="0"/>
              <a:t>the Anointed One will </a:t>
            </a:r>
            <a:r>
              <a:rPr lang="en-SG" b="1" dirty="0">
                <a:solidFill>
                  <a:srgbClr val="FF0000"/>
                </a:solidFill>
              </a:rPr>
              <a:t>be put to death</a:t>
            </a:r>
            <a:r>
              <a:rPr lang="en-SG" dirty="0"/>
              <a:t> and will have nothing. The people of the ruler who will come will destroy the city and the sanctuary. The end will come like a flood: War will continue until the end, and desolations have been decreed. – </a:t>
            </a:r>
            <a:r>
              <a:rPr lang="en-SG" b="1" dirty="0"/>
              <a:t>Daniel 9:25-26</a:t>
            </a:r>
          </a:p>
        </p:txBody>
      </p:sp>
      <p:sp>
        <p:nvSpPr>
          <p:cNvPr id="4" name="Slide Number Placeholder 3">
            <a:extLst>
              <a:ext uri="{FF2B5EF4-FFF2-40B4-BE49-F238E27FC236}">
                <a16:creationId xmlns:a16="http://schemas.microsoft.com/office/drawing/2014/main" id="{C3871A92-831A-B34B-9400-12ECAAE4C88F}"/>
              </a:ext>
            </a:extLst>
          </p:cNvPr>
          <p:cNvSpPr>
            <a:spLocks noGrp="1"/>
          </p:cNvSpPr>
          <p:nvPr>
            <p:ph type="sldNum" sz="quarter" idx="12"/>
          </p:nvPr>
        </p:nvSpPr>
        <p:spPr/>
        <p:txBody>
          <a:bodyPr/>
          <a:lstStyle/>
          <a:p>
            <a:fld id="{E31E4066-1BBF-3E43-97D1-349EF343F3C7}" type="slidenum">
              <a:rPr lang="en-US" smtClean="0"/>
              <a:t>3</a:t>
            </a:fld>
            <a:endParaRPr lang="en-US"/>
          </a:p>
        </p:txBody>
      </p:sp>
      <p:cxnSp>
        <p:nvCxnSpPr>
          <p:cNvPr id="6" name="Straight Arrow Connector 5">
            <a:extLst>
              <a:ext uri="{FF2B5EF4-FFF2-40B4-BE49-F238E27FC236}">
                <a16:creationId xmlns:a16="http://schemas.microsoft.com/office/drawing/2014/main" id="{48F558F0-32B2-CE4E-B73B-4A350CEF5997}"/>
              </a:ext>
            </a:extLst>
          </p:cNvPr>
          <p:cNvCxnSpPr/>
          <p:nvPr/>
        </p:nvCxnSpPr>
        <p:spPr>
          <a:xfrm>
            <a:off x="1492469" y="5990897"/>
            <a:ext cx="859746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11150D6-EAA9-EE42-BD49-4A24DD26412C}"/>
              </a:ext>
            </a:extLst>
          </p:cNvPr>
          <p:cNvCxnSpPr/>
          <p:nvPr/>
        </p:nvCxnSpPr>
        <p:spPr>
          <a:xfrm>
            <a:off x="1513490" y="5412828"/>
            <a:ext cx="0" cy="11351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FB37018-D67B-A042-AB1A-7D38CFBF0FBE}"/>
              </a:ext>
            </a:extLst>
          </p:cNvPr>
          <p:cNvCxnSpPr/>
          <p:nvPr/>
        </p:nvCxnSpPr>
        <p:spPr>
          <a:xfrm>
            <a:off x="6542690" y="5307723"/>
            <a:ext cx="0" cy="11351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C3A9EE-7D68-CC4E-817B-A0ABBD47C2F9}"/>
              </a:ext>
            </a:extLst>
          </p:cNvPr>
          <p:cNvCxnSpPr/>
          <p:nvPr/>
        </p:nvCxnSpPr>
        <p:spPr>
          <a:xfrm>
            <a:off x="1587062" y="6356350"/>
            <a:ext cx="4897821" cy="0"/>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EBD794-51DA-814F-A22E-4F8B3DC810F9}"/>
              </a:ext>
            </a:extLst>
          </p:cNvPr>
          <p:cNvSpPr txBox="1"/>
          <p:nvPr/>
        </p:nvSpPr>
        <p:spPr>
          <a:xfrm>
            <a:off x="2701159" y="5202621"/>
            <a:ext cx="1713186" cy="646331"/>
          </a:xfrm>
          <a:prstGeom prst="rect">
            <a:avLst/>
          </a:prstGeom>
          <a:noFill/>
          <a:ln w="3175">
            <a:solidFill>
              <a:schemeClr val="tx1"/>
            </a:solidFill>
          </a:ln>
        </p:spPr>
        <p:txBody>
          <a:bodyPr wrap="square" rtlCol="0">
            <a:spAutoFit/>
          </a:bodyPr>
          <a:lstStyle/>
          <a:p>
            <a:r>
              <a:rPr lang="en-US" dirty="0"/>
              <a:t>62 weeks X 7 = 434 years</a:t>
            </a:r>
          </a:p>
        </p:txBody>
      </p:sp>
      <p:sp>
        <p:nvSpPr>
          <p:cNvPr id="13" name="TextBox 12">
            <a:extLst>
              <a:ext uri="{FF2B5EF4-FFF2-40B4-BE49-F238E27FC236}">
                <a16:creationId xmlns:a16="http://schemas.microsoft.com/office/drawing/2014/main" id="{FA849403-0D12-A44B-AD18-3E0722B9F7C1}"/>
              </a:ext>
            </a:extLst>
          </p:cNvPr>
          <p:cNvSpPr txBox="1"/>
          <p:nvPr/>
        </p:nvSpPr>
        <p:spPr>
          <a:xfrm>
            <a:off x="6096000" y="4948902"/>
            <a:ext cx="741892" cy="369332"/>
          </a:xfrm>
          <a:prstGeom prst="rect">
            <a:avLst/>
          </a:prstGeom>
          <a:noFill/>
          <a:ln w="3175">
            <a:solidFill>
              <a:schemeClr val="tx1"/>
            </a:solidFill>
          </a:ln>
        </p:spPr>
        <p:txBody>
          <a:bodyPr wrap="square" rtlCol="0">
            <a:spAutoFit/>
          </a:bodyPr>
          <a:lstStyle/>
          <a:p>
            <a:r>
              <a:rPr lang="en-US" dirty="0"/>
              <a:t>30 AD</a:t>
            </a:r>
          </a:p>
        </p:txBody>
      </p:sp>
    </p:spTree>
    <p:extLst>
      <p:ext uri="{BB962C8B-B14F-4D97-AF65-F5344CB8AC3E}">
        <p14:creationId xmlns:p14="http://schemas.microsoft.com/office/powerpoint/2010/main" val="164299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010F94-862E-5C41-807F-F228A7523A4F}"/>
              </a:ext>
            </a:extLst>
          </p:cNvPr>
          <p:cNvSpPr>
            <a:spLocks noGrp="1"/>
          </p:cNvSpPr>
          <p:nvPr>
            <p:ph idx="1"/>
          </p:nvPr>
        </p:nvSpPr>
        <p:spPr>
          <a:xfrm>
            <a:off x="838200" y="932245"/>
            <a:ext cx="10515600" cy="5789229"/>
          </a:xfrm>
        </p:spPr>
        <p:txBody>
          <a:bodyPr>
            <a:normAutofit/>
          </a:bodyPr>
          <a:lstStyle/>
          <a:p>
            <a:r>
              <a:rPr lang="en-SG" dirty="0"/>
              <a:t>The 1st period: Before the Abomination🔥of Desolation, = 1290 Days</a:t>
            </a:r>
          </a:p>
          <a:p>
            <a:pPr marL="0" indent="0">
              <a:buNone/>
            </a:pPr>
            <a:endParaRPr lang="en-SG" dirty="0"/>
          </a:p>
          <a:p>
            <a:pPr marL="0" indent="0">
              <a:buNone/>
            </a:pPr>
            <a:r>
              <a:rPr lang="en-SG" dirty="0"/>
              <a:t>                            </a:t>
            </a:r>
          </a:p>
          <a:p>
            <a:r>
              <a:rPr lang="en-SG" sz="2000" dirty="0"/>
              <a:t>       Sacrifice stopped.         600BC + 1290 years = 690 + 1 = 691 AD</a:t>
            </a:r>
          </a:p>
          <a:p>
            <a:pPr marL="0" indent="0">
              <a:buNone/>
            </a:pPr>
            <a:r>
              <a:rPr lang="en-SG" sz="2000" dirty="0"/>
              <a:t>                                         </a:t>
            </a:r>
          </a:p>
          <a:p>
            <a:pPr marL="0" indent="0">
              <a:buNone/>
            </a:pPr>
            <a:endParaRPr lang="en-SG" dirty="0"/>
          </a:p>
          <a:p>
            <a:pPr marL="0" indent="0">
              <a:buNone/>
            </a:pPr>
            <a:r>
              <a:rPr lang="en-SG" sz="2400" b="1" baseline="30000" dirty="0"/>
              <a:t>11 </a:t>
            </a:r>
            <a:r>
              <a:rPr lang="en-SG" sz="2400" dirty="0"/>
              <a:t>“And from the time </a:t>
            </a:r>
            <a:r>
              <a:rPr lang="en-SG" sz="2400" i="1" dirty="0"/>
              <a:t>that</a:t>
            </a:r>
            <a:r>
              <a:rPr lang="en-SG" sz="2400" dirty="0"/>
              <a:t> the daily </a:t>
            </a:r>
            <a:r>
              <a:rPr lang="en-SG" sz="2400" i="1" dirty="0"/>
              <a:t>sacrifice</a:t>
            </a:r>
            <a:r>
              <a:rPr lang="en-SG" sz="2400" dirty="0"/>
              <a:t> is taken away, and the abomination of desolation is set up, </a:t>
            </a:r>
            <a:r>
              <a:rPr lang="en-SG" sz="2400" i="1" dirty="0"/>
              <a:t>there shall be</a:t>
            </a:r>
            <a:r>
              <a:rPr lang="en-SG" sz="2400" dirty="0"/>
              <a:t> </a:t>
            </a:r>
            <a:r>
              <a:rPr lang="en-SG" sz="2400" b="1" dirty="0"/>
              <a:t>one thousand two hundred and ninety days.</a:t>
            </a:r>
            <a:r>
              <a:rPr lang="en-SG" sz="2400" dirty="0"/>
              <a:t> </a:t>
            </a:r>
            <a:r>
              <a:rPr lang="en-SG" sz="2400" b="1" baseline="30000" dirty="0"/>
              <a:t>12 </a:t>
            </a:r>
            <a:r>
              <a:rPr lang="en-SG" sz="2400" dirty="0"/>
              <a:t>Blessed </a:t>
            </a:r>
            <a:r>
              <a:rPr lang="en-SG" sz="2400" i="1" dirty="0"/>
              <a:t>is</a:t>
            </a:r>
            <a:r>
              <a:rPr lang="en-SG" sz="2400" dirty="0"/>
              <a:t> he who waits, and comes to the </a:t>
            </a:r>
            <a:r>
              <a:rPr lang="en-SG" sz="2400" b="1" dirty="0"/>
              <a:t>one thousand three hundred and thirty-five days</a:t>
            </a:r>
            <a:r>
              <a:rPr lang="en-SG" dirty="0"/>
              <a:t>. - </a:t>
            </a:r>
            <a:r>
              <a:rPr lang="en-SG" sz="2400" b="1" dirty="0"/>
              <a:t>Daniel 12:11-12</a:t>
            </a:r>
            <a:endParaRPr lang="en-SG" dirty="0"/>
          </a:p>
          <a:p>
            <a:r>
              <a:rPr lang="en-SG" dirty="0"/>
              <a:t>♦The 2nd period: From the Abomination of Desolation to the end🔥of days. = 1335 Days</a:t>
            </a:r>
            <a:endParaRPr lang="en-US" dirty="0"/>
          </a:p>
        </p:txBody>
      </p:sp>
      <p:sp>
        <p:nvSpPr>
          <p:cNvPr id="4" name="Slide Number Placeholder 3">
            <a:extLst>
              <a:ext uri="{FF2B5EF4-FFF2-40B4-BE49-F238E27FC236}">
                <a16:creationId xmlns:a16="http://schemas.microsoft.com/office/drawing/2014/main" id="{7201E15D-310E-9D4D-A01D-9870D16FA7F2}"/>
              </a:ext>
            </a:extLst>
          </p:cNvPr>
          <p:cNvSpPr>
            <a:spLocks noGrp="1"/>
          </p:cNvSpPr>
          <p:nvPr>
            <p:ph type="sldNum" sz="quarter" idx="12"/>
          </p:nvPr>
        </p:nvSpPr>
        <p:spPr/>
        <p:txBody>
          <a:bodyPr/>
          <a:lstStyle/>
          <a:p>
            <a:fld id="{E31E4066-1BBF-3E43-97D1-349EF343F3C7}" type="slidenum">
              <a:rPr lang="en-US" smtClean="0"/>
              <a:t>4</a:t>
            </a:fld>
            <a:endParaRPr lang="en-US"/>
          </a:p>
        </p:txBody>
      </p:sp>
      <p:cxnSp>
        <p:nvCxnSpPr>
          <p:cNvPr id="6" name="Straight Arrow Connector 5">
            <a:extLst>
              <a:ext uri="{FF2B5EF4-FFF2-40B4-BE49-F238E27FC236}">
                <a16:creationId xmlns:a16="http://schemas.microsoft.com/office/drawing/2014/main" id="{4CE2BD62-1EB2-F049-9216-1D50251904F4}"/>
              </a:ext>
            </a:extLst>
          </p:cNvPr>
          <p:cNvCxnSpPr>
            <a:cxnSpLocks/>
          </p:cNvCxnSpPr>
          <p:nvPr/>
        </p:nvCxnSpPr>
        <p:spPr>
          <a:xfrm>
            <a:off x="1412782" y="2007478"/>
            <a:ext cx="75043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AA0E85E-F483-374D-8FB7-D6534C6937DB}"/>
              </a:ext>
            </a:extLst>
          </p:cNvPr>
          <p:cNvCxnSpPr>
            <a:cxnSpLocks/>
          </p:cNvCxnSpPr>
          <p:nvPr/>
        </p:nvCxnSpPr>
        <p:spPr>
          <a:xfrm>
            <a:off x="1412782" y="1618593"/>
            <a:ext cx="0" cy="1040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4B88C1C-A944-5B4B-B2B0-5FFF2238A5EB}"/>
              </a:ext>
            </a:extLst>
          </p:cNvPr>
          <p:cNvCxnSpPr/>
          <p:nvPr/>
        </p:nvCxnSpPr>
        <p:spPr>
          <a:xfrm>
            <a:off x="8917168" y="1471450"/>
            <a:ext cx="0" cy="10720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729F95F-D9A5-864B-A55A-36C7FB009A76}"/>
              </a:ext>
            </a:extLst>
          </p:cNvPr>
          <p:cNvPicPr>
            <a:picLocks noChangeAspect="1"/>
          </p:cNvPicPr>
          <p:nvPr/>
        </p:nvPicPr>
        <p:blipFill>
          <a:blip r:embed="rId2"/>
          <a:stretch>
            <a:fillRect/>
          </a:stretch>
        </p:blipFill>
        <p:spPr>
          <a:xfrm>
            <a:off x="8282152" y="2611056"/>
            <a:ext cx="1270032" cy="642667"/>
          </a:xfrm>
          <a:prstGeom prst="rect">
            <a:avLst/>
          </a:prstGeom>
        </p:spPr>
      </p:pic>
    </p:spTree>
    <p:extLst>
      <p:ext uri="{BB962C8B-B14F-4D97-AF65-F5344CB8AC3E}">
        <p14:creationId xmlns:p14="http://schemas.microsoft.com/office/powerpoint/2010/main" val="345042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9F8C-4A37-334B-9E88-48B7D4CF91E2}"/>
              </a:ext>
            </a:extLst>
          </p:cNvPr>
          <p:cNvSpPr>
            <a:spLocks noGrp="1"/>
          </p:cNvSpPr>
          <p:nvPr>
            <p:ph type="title"/>
          </p:nvPr>
        </p:nvSpPr>
        <p:spPr/>
        <p:txBody>
          <a:bodyPr/>
          <a:lstStyle/>
          <a:p>
            <a:r>
              <a:rPr lang="en-US" b="1" dirty="0"/>
              <a:t>Daniel Messianic Clock-Part 2</a:t>
            </a:r>
          </a:p>
        </p:txBody>
      </p:sp>
      <p:sp>
        <p:nvSpPr>
          <p:cNvPr id="3" name="Content Placeholder 2">
            <a:extLst>
              <a:ext uri="{FF2B5EF4-FFF2-40B4-BE49-F238E27FC236}">
                <a16:creationId xmlns:a16="http://schemas.microsoft.com/office/drawing/2014/main" id="{8AE943BB-2F60-B845-9C30-BB5AE3711520}"/>
              </a:ext>
            </a:extLst>
          </p:cNvPr>
          <p:cNvSpPr>
            <a:spLocks noGrp="1"/>
          </p:cNvSpPr>
          <p:nvPr>
            <p:ph idx="1"/>
          </p:nvPr>
        </p:nvSpPr>
        <p:spPr>
          <a:xfrm>
            <a:off x="838200" y="1489294"/>
            <a:ext cx="10515600" cy="4351338"/>
          </a:xfrm>
        </p:spPr>
        <p:txBody>
          <a:bodyPr>
            <a:normAutofit/>
          </a:bodyPr>
          <a:lstStyle/>
          <a:p>
            <a:r>
              <a:rPr lang="en-SG" b="1" dirty="0"/>
              <a:t>Second decree – by Suleiman to the Second Advent of the Messiah</a:t>
            </a:r>
          </a:p>
          <a:p>
            <a:pPr lvl="1"/>
            <a:r>
              <a:rPr lang="en-SG" dirty="0"/>
              <a:t>“Seventy ‘sevens’ are decreed for your people and your holy city to </a:t>
            </a:r>
            <a:r>
              <a:rPr lang="en-SG" b="1" i="1" dirty="0"/>
              <a:t>finish</a:t>
            </a:r>
            <a:r>
              <a:rPr lang="en-SG" b="1" i="1" baseline="30000" dirty="0"/>
              <a:t> </a:t>
            </a:r>
            <a:r>
              <a:rPr lang="en-SG" b="1" i="1" dirty="0"/>
              <a:t>transgression</a:t>
            </a:r>
            <a:r>
              <a:rPr lang="en-SG" dirty="0"/>
              <a:t>, to </a:t>
            </a:r>
            <a:r>
              <a:rPr lang="en-SG" b="1" i="1" dirty="0">
                <a:solidFill>
                  <a:srgbClr val="FF0000"/>
                </a:solidFill>
              </a:rPr>
              <a:t>put an end to sin</a:t>
            </a:r>
            <a:r>
              <a:rPr lang="en-SG" dirty="0"/>
              <a:t>, </a:t>
            </a:r>
            <a:r>
              <a:rPr lang="en-SG" b="1" i="1" dirty="0"/>
              <a:t>to atone for wickedness</a:t>
            </a:r>
            <a:r>
              <a:rPr lang="en-SG" dirty="0"/>
              <a:t>, to bring </a:t>
            </a:r>
            <a:r>
              <a:rPr lang="en-SG" b="1" i="1" dirty="0">
                <a:solidFill>
                  <a:srgbClr val="FF0000"/>
                </a:solidFill>
              </a:rPr>
              <a:t>in everlasting righteousness</a:t>
            </a:r>
            <a:r>
              <a:rPr lang="en-SG" dirty="0"/>
              <a:t>, to seal up vision and prophecy and to anoint the Most Holy Place. – Daniel 9:24</a:t>
            </a:r>
          </a:p>
          <a:p>
            <a:r>
              <a:rPr lang="en-US" dirty="0"/>
              <a:t>There are two exiles, </a:t>
            </a:r>
            <a:r>
              <a:rPr lang="en-US" b="1" i="1" dirty="0">
                <a:solidFill>
                  <a:srgbClr val="FF0000"/>
                </a:solidFill>
              </a:rPr>
              <a:t>two decrees </a:t>
            </a:r>
            <a:r>
              <a:rPr lang="en-US" dirty="0"/>
              <a:t>and two returns</a:t>
            </a:r>
          </a:p>
          <a:p>
            <a:r>
              <a:rPr lang="en-US" dirty="0"/>
              <a:t>Two rebuilding of temple - 2</a:t>
            </a:r>
            <a:r>
              <a:rPr lang="en-US" baseline="30000" dirty="0"/>
              <a:t>nd</a:t>
            </a:r>
            <a:r>
              <a:rPr lang="en-US" dirty="0"/>
              <a:t> and the coming 3</a:t>
            </a:r>
            <a:r>
              <a:rPr lang="en-US" baseline="30000" dirty="0"/>
              <a:t>rd</a:t>
            </a:r>
            <a:r>
              <a:rPr lang="en-US" dirty="0"/>
              <a:t> temple</a:t>
            </a:r>
          </a:p>
          <a:p>
            <a:r>
              <a:rPr lang="en-US" dirty="0"/>
              <a:t>Two times glory enters the temple, Twice it Departs</a:t>
            </a:r>
          </a:p>
        </p:txBody>
      </p:sp>
      <p:sp>
        <p:nvSpPr>
          <p:cNvPr id="4" name="Slide Number Placeholder 3">
            <a:extLst>
              <a:ext uri="{FF2B5EF4-FFF2-40B4-BE49-F238E27FC236}">
                <a16:creationId xmlns:a16="http://schemas.microsoft.com/office/drawing/2014/main" id="{C3871A92-831A-B34B-9400-12ECAAE4C88F}"/>
              </a:ext>
            </a:extLst>
          </p:cNvPr>
          <p:cNvSpPr>
            <a:spLocks noGrp="1"/>
          </p:cNvSpPr>
          <p:nvPr>
            <p:ph type="sldNum" sz="quarter" idx="12"/>
          </p:nvPr>
        </p:nvSpPr>
        <p:spPr/>
        <p:txBody>
          <a:bodyPr/>
          <a:lstStyle/>
          <a:p>
            <a:fld id="{E31E4066-1BBF-3E43-97D1-349EF343F3C7}" type="slidenum">
              <a:rPr lang="en-US" smtClean="0"/>
              <a:t>5</a:t>
            </a:fld>
            <a:endParaRPr lang="en-US"/>
          </a:p>
        </p:txBody>
      </p:sp>
    </p:spTree>
    <p:extLst>
      <p:ext uri="{BB962C8B-B14F-4D97-AF65-F5344CB8AC3E}">
        <p14:creationId xmlns:p14="http://schemas.microsoft.com/office/powerpoint/2010/main" val="248786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E671-EE67-2943-A988-2CFC2E080355}"/>
              </a:ext>
            </a:extLst>
          </p:cNvPr>
          <p:cNvSpPr>
            <a:spLocks noGrp="1"/>
          </p:cNvSpPr>
          <p:nvPr>
            <p:ph type="title"/>
          </p:nvPr>
        </p:nvSpPr>
        <p:spPr/>
        <p:txBody>
          <a:bodyPr/>
          <a:lstStyle/>
          <a:p>
            <a:r>
              <a:rPr lang="en-US" b="1" dirty="0"/>
              <a:t>Second Decree</a:t>
            </a:r>
          </a:p>
        </p:txBody>
      </p:sp>
      <p:sp>
        <p:nvSpPr>
          <p:cNvPr id="3" name="Content Placeholder 2">
            <a:extLst>
              <a:ext uri="{FF2B5EF4-FFF2-40B4-BE49-F238E27FC236}">
                <a16:creationId xmlns:a16="http://schemas.microsoft.com/office/drawing/2014/main" id="{4911BFE5-9B5E-8048-9761-A6EA6BF31DFF}"/>
              </a:ext>
            </a:extLst>
          </p:cNvPr>
          <p:cNvSpPr>
            <a:spLocks noGrp="1"/>
          </p:cNvSpPr>
          <p:nvPr>
            <p:ph idx="1"/>
          </p:nvPr>
        </p:nvSpPr>
        <p:spPr>
          <a:xfrm>
            <a:off x="838200" y="1323883"/>
            <a:ext cx="10515600" cy="3552917"/>
          </a:xfrm>
        </p:spPr>
        <p:txBody>
          <a:bodyPr/>
          <a:lstStyle/>
          <a:p>
            <a:r>
              <a:rPr lang="en-SG" sz="2400" dirty="0"/>
              <a:t>“Seventy ‘sevens’ are decreed for your people and your holy city to </a:t>
            </a:r>
            <a:r>
              <a:rPr lang="en-SG" sz="2400" b="1" i="1" dirty="0"/>
              <a:t>finish</a:t>
            </a:r>
            <a:r>
              <a:rPr lang="en-SG" sz="2400" b="1" i="1" baseline="30000" dirty="0"/>
              <a:t> </a:t>
            </a:r>
            <a:r>
              <a:rPr lang="en-SG" sz="2400" b="1" i="1" dirty="0"/>
              <a:t>transgression</a:t>
            </a:r>
            <a:r>
              <a:rPr lang="en-SG" sz="2400" dirty="0"/>
              <a:t>, to </a:t>
            </a:r>
            <a:r>
              <a:rPr lang="en-SG" sz="2400" b="1" i="1" dirty="0">
                <a:solidFill>
                  <a:srgbClr val="FF0000"/>
                </a:solidFill>
              </a:rPr>
              <a:t>put an end to sin</a:t>
            </a:r>
            <a:r>
              <a:rPr lang="en-SG" sz="2400" dirty="0"/>
              <a:t>, </a:t>
            </a:r>
            <a:r>
              <a:rPr lang="en-SG" sz="2400" b="1" i="1" dirty="0"/>
              <a:t>to atone for wickedness</a:t>
            </a:r>
            <a:r>
              <a:rPr lang="en-SG" sz="2400" dirty="0"/>
              <a:t>, to bring </a:t>
            </a:r>
            <a:r>
              <a:rPr lang="en-SG" sz="2400" b="1" i="1" dirty="0">
                <a:solidFill>
                  <a:srgbClr val="FF0000"/>
                </a:solidFill>
              </a:rPr>
              <a:t>in everlasting righteousness</a:t>
            </a:r>
            <a:r>
              <a:rPr lang="en-SG" sz="2400" dirty="0"/>
              <a:t>, to seal up vision and prophecy and to anoint the Most Holy Place. – </a:t>
            </a:r>
            <a:r>
              <a:rPr lang="en-SG" sz="2400" b="1" dirty="0"/>
              <a:t>Daniel 9:24</a:t>
            </a:r>
          </a:p>
          <a:p>
            <a:r>
              <a:rPr lang="en-US" sz="2400" dirty="0"/>
              <a:t>70 </a:t>
            </a:r>
            <a:r>
              <a:rPr lang="en-US" sz="2400" dirty="0" err="1"/>
              <a:t>shabuwas</a:t>
            </a:r>
            <a:r>
              <a:rPr lang="en-US" sz="2400" dirty="0"/>
              <a:t> which is 70 X 7 = 490 years</a:t>
            </a:r>
          </a:p>
          <a:p>
            <a:r>
              <a:rPr lang="en-SG" sz="2400" dirty="0"/>
              <a:t>In 1535, when </a:t>
            </a:r>
            <a:r>
              <a:rPr lang="en-SG" sz="2400" b="1" dirty="0"/>
              <a:t>Jerusalem</a:t>
            </a:r>
            <a:r>
              <a:rPr lang="en-SG" sz="2400" dirty="0"/>
              <a:t> was part of the Ottoman Empire, Sultan </a:t>
            </a:r>
            <a:r>
              <a:rPr lang="en-SG" sz="2400" b="1" dirty="0"/>
              <a:t>Suleiman</a:t>
            </a:r>
            <a:r>
              <a:rPr lang="en-SG" sz="2400" dirty="0"/>
              <a:t> I ordered the ruined </a:t>
            </a:r>
            <a:r>
              <a:rPr lang="en-SG" sz="2400" b="1" dirty="0"/>
              <a:t>city walls</a:t>
            </a:r>
            <a:r>
              <a:rPr lang="en-SG" sz="2400" dirty="0"/>
              <a:t> to be </a:t>
            </a:r>
            <a:r>
              <a:rPr lang="en-SG" sz="2400" b="1" dirty="0"/>
              <a:t>rebuilt</a:t>
            </a:r>
            <a:r>
              <a:rPr lang="en-SG" sz="2400" dirty="0"/>
              <a:t>. The work took some four years, between 1537 and 1541. ... In 1981, the </a:t>
            </a:r>
            <a:r>
              <a:rPr lang="en-SG" sz="2400" b="1" dirty="0"/>
              <a:t>Jerusalem walls</a:t>
            </a:r>
            <a:r>
              <a:rPr lang="en-SG" sz="2400" dirty="0"/>
              <a:t> were added, along with the Old City of </a:t>
            </a:r>
            <a:r>
              <a:rPr lang="en-SG" sz="2400" b="1" dirty="0"/>
              <a:t>Jerusalem</a:t>
            </a:r>
            <a:r>
              <a:rPr lang="en-SG" sz="2400" dirty="0"/>
              <a:t>, to the UNESCO World Heritage Site List.</a:t>
            </a:r>
          </a:p>
          <a:p>
            <a:endParaRPr lang="en-US" dirty="0"/>
          </a:p>
        </p:txBody>
      </p:sp>
      <p:sp>
        <p:nvSpPr>
          <p:cNvPr id="4" name="Slide Number Placeholder 3">
            <a:extLst>
              <a:ext uri="{FF2B5EF4-FFF2-40B4-BE49-F238E27FC236}">
                <a16:creationId xmlns:a16="http://schemas.microsoft.com/office/drawing/2014/main" id="{BEBF08CD-1BD8-004B-AFD9-7876F3B30F83}"/>
              </a:ext>
            </a:extLst>
          </p:cNvPr>
          <p:cNvSpPr>
            <a:spLocks noGrp="1"/>
          </p:cNvSpPr>
          <p:nvPr>
            <p:ph type="sldNum" sz="quarter" idx="12"/>
          </p:nvPr>
        </p:nvSpPr>
        <p:spPr/>
        <p:txBody>
          <a:bodyPr/>
          <a:lstStyle/>
          <a:p>
            <a:fld id="{E31E4066-1BBF-3E43-97D1-349EF343F3C7}" type="slidenum">
              <a:rPr lang="en-US" smtClean="0"/>
              <a:t>6</a:t>
            </a:fld>
            <a:endParaRPr lang="en-US"/>
          </a:p>
        </p:txBody>
      </p:sp>
      <p:sp>
        <p:nvSpPr>
          <p:cNvPr id="5" name="TextBox 4">
            <a:extLst>
              <a:ext uri="{FF2B5EF4-FFF2-40B4-BE49-F238E27FC236}">
                <a16:creationId xmlns:a16="http://schemas.microsoft.com/office/drawing/2014/main" id="{507C2500-A8DD-A343-ACB6-9C97A8570671}"/>
              </a:ext>
            </a:extLst>
          </p:cNvPr>
          <p:cNvSpPr txBox="1"/>
          <p:nvPr/>
        </p:nvSpPr>
        <p:spPr>
          <a:xfrm>
            <a:off x="1156138" y="4921158"/>
            <a:ext cx="9816662" cy="1477328"/>
          </a:xfrm>
          <a:prstGeom prst="rect">
            <a:avLst/>
          </a:prstGeom>
          <a:noFill/>
          <a:ln w="3175">
            <a:solidFill>
              <a:srgbClr val="FF0000"/>
            </a:solidFill>
          </a:ln>
        </p:spPr>
        <p:txBody>
          <a:bodyPr wrap="square" rtlCol="0">
            <a:spAutoFit/>
          </a:bodyPr>
          <a:lstStyle/>
          <a:p>
            <a:pPr marL="285750" indent="-285750" algn="ctr">
              <a:buFont typeface="Arial" panose="020B0604020202020204" pitchFamily="34" charset="0"/>
              <a:buChar char="•"/>
            </a:pPr>
            <a:endParaRPr lang="en-US" sz="2400" dirty="0"/>
          </a:p>
          <a:p>
            <a:pPr marL="285750" indent="-285750" algn="ctr">
              <a:buFont typeface="Arial" panose="020B0604020202020204" pitchFamily="34" charset="0"/>
              <a:buChar char="•"/>
            </a:pPr>
            <a:r>
              <a:rPr lang="en-US" sz="2400" dirty="0"/>
              <a:t>The Second Decree (Sultan Suleiman) was issued on </a:t>
            </a:r>
            <a:r>
              <a:rPr lang="en-US" sz="2400" b="1" dirty="0"/>
              <a:t>1536 AD + 490 years  = 2026</a:t>
            </a:r>
            <a:endParaRPr lang="en-SG" sz="2400" dirty="0"/>
          </a:p>
          <a:p>
            <a:endParaRPr lang="en-US" dirty="0"/>
          </a:p>
        </p:txBody>
      </p:sp>
    </p:spTree>
    <p:extLst>
      <p:ext uri="{BB962C8B-B14F-4D97-AF65-F5344CB8AC3E}">
        <p14:creationId xmlns:p14="http://schemas.microsoft.com/office/powerpoint/2010/main" val="2726366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347A-BE38-C344-8771-5041B151D759}"/>
              </a:ext>
            </a:extLst>
          </p:cNvPr>
          <p:cNvSpPr>
            <a:spLocks noGrp="1"/>
          </p:cNvSpPr>
          <p:nvPr>
            <p:ph type="title"/>
          </p:nvPr>
        </p:nvSpPr>
        <p:spPr/>
        <p:txBody>
          <a:bodyPr/>
          <a:lstStyle/>
          <a:p>
            <a:r>
              <a:rPr lang="en-US" b="1" dirty="0"/>
              <a:t>Jerusalem Walls</a:t>
            </a:r>
          </a:p>
        </p:txBody>
      </p:sp>
      <p:pic>
        <p:nvPicPr>
          <p:cNvPr id="5" name="Content Placeholder 4">
            <a:extLst>
              <a:ext uri="{FF2B5EF4-FFF2-40B4-BE49-F238E27FC236}">
                <a16:creationId xmlns:a16="http://schemas.microsoft.com/office/drawing/2014/main" id="{4429461D-E157-A449-9771-E5DB8A478E77}"/>
              </a:ext>
            </a:extLst>
          </p:cNvPr>
          <p:cNvPicPr>
            <a:picLocks noGrp="1" noChangeAspect="1"/>
          </p:cNvPicPr>
          <p:nvPr>
            <p:ph idx="1"/>
          </p:nvPr>
        </p:nvPicPr>
        <p:blipFill>
          <a:blip r:embed="rId2"/>
          <a:stretch>
            <a:fillRect/>
          </a:stretch>
        </p:blipFill>
        <p:spPr>
          <a:xfrm>
            <a:off x="725177" y="1773074"/>
            <a:ext cx="5801784" cy="4351338"/>
          </a:xfrm>
          <a:prstGeom prst="rect">
            <a:avLst/>
          </a:prstGeom>
        </p:spPr>
      </p:pic>
      <p:sp>
        <p:nvSpPr>
          <p:cNvPr id="4" name="Slide Number Placeholder 3">
            <a:extLst>
              <a:ext uri="{FF2B5EF4-FFF2-40B4-BE49-F238E27FC236}">
                <a16:creationId xmlns:a16="http://schemas.microsoft.com/office/drawing/2014/main" id="{0AA87C9E-8BC9-0F4D-8452-15252096BB56}"/>
              </a:ext>
            </a:extLst>
          </p:cNvPr>
          <p:cNvSpPr>
            <a:spLocks noGrp="1"/>
          </p:cNvSpPr>
          <p:nvPr>
            <p:ph type="sldNum" sz="quarter" idx="12"/>
          </p:nvPr>
        </p:nvSpPr>
        <p:spPr/>
        <p:txBody>
          <a:bodyPr/>
          <a:lstStyle/>
          <a:p>
            <a:fld id="{E31E4066-1BBF-3E43-97D1-349EF343F3C7}" type="slidenum">
              <a:rPr lang="en-US" smtClean="0"/>
              <a:t>7</a:t>
            </a:fld>
            <a:endParaRPr lang="en-US"/>
          </a:p>
        </p:txBody>
      </p:sp>
      <p:sp>
        <p:nvSpPr>
          <p:cNvPr id="6" name="TextBox 5">
            <a:extLst>
              <a:ext uri="{FF2B5EF4-FFF2-40B4-BE49-F238E27FC236}">
                <a16:creationId xmlns:a16="http://schemas.microsoft.com/office/drawing/2014/main" id="{3866772B-9058-D64F-88EA-91DAE51DBECD}"/>
              </a:ext>
            </a:extLst>
          </p:cNvPr>
          <p:cNvSpPr txBox="1"/>
          <p:nvPr/>
        </p:nvSpPr>
        <p:spPr>
          <a:xfrm>
            <a:off x="6926317" y="1773074"/>
            <a:ext cx="4427483" cy="923330"/>
          </a:xfrm>
          <a:prstGeom prst="rect">
            <a:avLst/>
          </a:prstGeom>
          <a:noFill/>
          <a:ln w="3175">
            <a:solidFill>
              <a:srgbClr val="FF0000"/>
            </a:solidFill>
          </a:ln>
        </p:spPr>
        <p:txBody>
          <a:bodyPr wrap="square" rtlCol="0">
            <a:spAutoFit/>
          </a:bodyPr>
          <a:lstStyle/>
          <a:p>
            <a:pPr marL="285750" indent="-285750">
              <a:buFont typeface="Arial" panose="020B0604020202020204" pitchFamily="34" charset="0"/>
              <a:buChar char="•"/>
            </a:pPr>
            <a:r>
              <a:rPr lang="en-US" dirty="0"/>
              <a:t>The Second Decree (Sultan Suleiman) was issued on </a:t>
            </a:r>
            <a:r>
              <a:rPr lang="en-US" b="1" dirty="0"/>
              <a:t>1536 AD + 490 years  = 2026</a:t>
            </a:r>
            <a:endParaRPr lang="en-SG" dirty="0"/>
          </a:p>
          <a:p>
            <a:endParaRPr lang="en-US" dirty="0"/>
          </a:p>
        </p:txBody>
      </p:sp>
    </p:spTree>
    <p:extLst>
      <p:ext uri="{BB962C8B-B14F-4D97-AF65-F5344CB8AC3E}">
        <p14:creationId xmlns:p14="http://schemas.microsoft.com/office/powerpoint/2010/main" val="214493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347A-BE38-C344-8771-5041B151D759}"/>
              </a:ext>
            </a:extLst>
          </p:cNvPr>
          <p:cNvSpPr>
            <a:spLocks noGrp="1"/>
          </p:cNvSpPr>
          <p:nvPr>
            <p:ph type="title"/>
          </p:nvPr>
        </p:nvSpPr>
        <p:spPr/>
        <p:txBody>
          <a:bodyPr/>
          <a:lstStyle/>
          <a:p>
            <a:r>
              <a:rPr lang="en-US" b="1" dirty="0"/>
              <a:t>Jerusalem Walls</a:t>
            </a:r>
          </a:p>
        </p:txBody>
      </p:sp>
      <p:pic>
        <p:nvPicPr>
          <p:cNvPr id="5" name="Content Placeholder 4">
            <a:extLst>
              <a:ext uri="{FF2B5EF4-FFF2-40B4-BE49-F238E27FC236}">
                <a16:creationId xmlns:a16="http://schemas.microsoft.com/office/drawing/2014/main" id="{4429461D-E157-A449-9771-E5DB8A478E77}"/>
              </a:ext>
            </a:extLst>
          </p:cNvPr>
          <p:cNvPicPr>
            <a:picLocks noGrp="1" noChangeAspect="1"/>
          </p:cNvPicPr>
          <p:nvPr>
            <p:ph idx="1"/>
          </p:nvPr>
        </p:nvPicPr>
        <p:blipFill>
          <a:blip r:embed="rId2"/>
          <a:stretch>
            <a:fillRect/>
          </a:stretch>
        </p:blipFill>
        <p:spPr>
          <a:xfrm>
            <a:off x="725177" y="1773074"/>
            <a:ext cx="5801784" cy="4351338"/>
          </a:xfrm>
          <a:prstGeom prst="rect">
            <a:avLst/>
          </a:prstGeom>
        </p:spPr>
      </p:pic>
      <p:sp>
        <p:nvSpPr>
          <p:cNvPr id="4" name="Slide Number Placeholder 3">
            <a:extLst>
              <a:ext uri="{FF2B5EF4-FFF2-40B4-BE49-F238E27FC236}">
                <a16:creationId xmlns:a16="http://schemas.microsoft.com/office/drawing/2014/main" id="{0AA87C9E-8BC9-0F4D-8452-15252096BB56}"/>
              </a:ext>
            </a:extLst>
          </p:cNvPr>
          <p:cNvSpPr>
            <a:spLocks noGrp="1"/>
          </p:cNvSpPr>
          <p:nvPr>
            <p:ph type="sldNum" sz="quarter" idx="12"/>
          </p:nvPr>
        </p:nvSpPr>
        <p:spPr/>
        <p:txBody>
          <a:bodyPr/>
          <a:lstStyle/>
          <a:p>
            <a:fld id="{E31E4066-1BBF-3E43-97D1-349EF343F3C7}" type="slidenum">
              <a:rPr lang="en-US" smtClean="0"/>
              <a:t>8</a:t>
            </a:fld>
            <a:endParaRPr lang="en-US"/>
          </a:p>
        </p:txBody>
      </p:sp>
      <p:sp>
        <p:nvSpPr>
          <p:cNvPr id="6" name="TextBox 5">
            <a:extLst>
              <a:ext uri="{FF2B5EF4-FFF2-40B4-BE49-F238E27FC236}">
                <a16:creationId xmlns:a16="http://schemas.microsoft.com/office/drawing/2014/main" id="{3866772B-9058-D64F-88EA-91DAE51DBECD}"/>
              </a:ext>
            </a:extLst>
          </p:cNvPr>
          <p:cNvSpPr txBox="1"/>
          <p:nvPr/>
        </p:nvSpPr>
        <p:spPr>
          <a:xfrm>
            <a:off x="6926317" y="1548086"/>
            <a:ext cx="4427483" cy="4247317"/>
          </a:xfrm>
          <a:prstGeom prst="rect">
            <a:avLst/>
          </a:prstGeom>
          <a:noFill/>
          <a:ln w="3175">
            <a:solidFill>
              <a:srgbClr val="FF0000"/>
            </a:solidFill>
          </a:ln>
        </p:spPr>
        <p:txBody>
          <a:bodyPr wrap="square" rtlCol="0">
            <a:spAutoFit/>
          </a:bodyPr>
          <a:lstStyle/>
          <a:p>
            <a:pPr marL="285750" indent="-285750">
              <a:buFont typeface="Arial" panose="020B0604020202020204" pitchFamily="34" charset="0"/>
              <a:buChar char="•"/>
            </a:pPr>
            <a:r>
              <a:rPr lang="en-SG" dirty="0"/>
              <a:t>Nebuchadnezzar destroyed the First Temple in 9 Av, 600 BC. Daily sacrifices stopped</a:t>
            </a:r>
          </a:p>
          <a:p>
            <a:pPr marL="285750" indent="-285750">
              <a:buFont typeface="Arial" panose="020B0604020202020204" pitchFamily="34" charset="0"/>
              <a:buChar char="•"/>
            </a:pPr>
            <a:r>
              <a:rPr lang="en-SG" dirty="0"/>
              <a:t>(</a:t>
            </a:r>
            <a:r>
              <a:rPr lang="en-SG" dirty="0">
                <a:solidFill>
                  <a:srgbClr val="FF0000"/>
                </a:solidFill>
              </a:rPr>
              <a:t>600</a:t>
            </a:r>
            <a:r>
              <a:rPr lang="en-SG" dirty="0"/>
              <a:t> + 1290 years = 690 AD) adding year 0 = 691</a:t>
            </a:r>
          </a:p>
          <a:p>
            <a:r>
              <a:rPr lang="en-SG" dirty="0"/>
              <a:t>Dome of the Rock was erected in </a:t>
            </a:r>
            <a:r>
              <a:rPr lang="en-SG" dirty="0">
                <a:solidFill>
                  <a:srgbClr val="00B0F0"/>
                </a:solidFill>
              </a:rPr>
              <a:t>691 </a:t>
            </a:r>
            <a:r>
              <a:rPr lang="en-SG" dirty="0"/>
              <a:t>AD</a:t>
            </a:r>
          </a:p>
          <a:p>
            <a:r>
              <a:rPr lang="en-SG" dirty="0">
                <a:solidFill>
                  <a:srgbClr val="00B0F0"/>
                </a:solidFill>
              </a:rPr>
              <a:t>691</a:t>
            </a:r>
            <a:r>
              <a:rPr lang="en-SG" dirty="0"/>
              <a:t> + 1335 = </a:t>
            </a:r>
            <a:r>
              <a:rPr lang="en-SG" b="1" dirty="0"/>
              <a:t>2026</a:t>
            </a:r>
          </a:p>
          <a:p>
            <a:endParaRPr lang="en-SG" dirty="0"/>
          </a:p>
          <a:p>
            <a:pPr marL="285750" indent="-285750">
              <a:buFont typeface="Arial" panose="020B0604020202020204" pitchFamily="34" charset="0"/>
              <a:buChar char="•"/>
            </a:pPr>
            <a:r>
              <a:rPr lang="en-SG" b="1" dirty="0"/>
              <a:t>From the time that the daily sacrifice is abolished </a:t>
            </a:r>
            <a:r>
              <a:rPr lang="en-SG" dirty="0"/>
              <a:t>and the abomination that causes desolation is set up, </a:t>
            </a:r>
            <a:r>
              <a:rPr lang="en-SG" dirty="0">
                <a:solidFill>
                  <a:srgbClr val="FF0000"/>
                </a:solidFill>
              </a:rPr>
              <a:t>(600BC) </a:t>
            </a:r>
            <a:r>
              <a:rPr lang="en-SG" dirty="0"/>
              <a:t>there will be </a:t>
            </a:r>
            <a:r>
              <a:rPr lang="en-SG" b="1" dirty="0"/>
              <a:t>1,290 days</a:t>
            </a:r>
            <a:r>
              <a:rPr lang="en-SG" dirty="0"/>
              <a:t>.</a:t>
            </a:r>
            <a:r>
              <a:rPr lang="en-US" dirty="0"/>
              <a:t> </a:t>
            </a:r>
            <a:r>
              <a:rPr lang="en-SG" dirty="0"/>
              <a:t>Blessed is the one who waits for and reaches the end of the </a:t>
            </a:r>
            <a:r>
              <a:rPr lang="en-SG" b="1" dirty="0"/>
              <a:t>1,335</a:t>
            </a:r>
            <a:r>
              <a:rPr lang="en-SG" dirty="0"/>
              <a:t> days. (691AD + 1335) Daniel 12:11-12</a:t>
            </a:r>
          </a:p>
          <a:p>
            <a:endParaRPr lang="en-US" dirty="0"/>
          </a:p>
        </p:txBody>
      </p:sp>
    </p:spTree>
    <p:extLst>
      <p:ext uri="{BB962C8B-B14F-4D97-AF65-F5344CB8AC3E}">
        <p14:creationId xmlns:p14="http://schemas.microsoft.com/office/powerpoint/2010/main" val="376744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E830-BD35-934E-8634-9680C03032C3}"/>
              </a:ext>
            </a:extLst>
          </p:cNvPr>
          <p:cNvSpPr>
            <a:spLocks noGrp="1"/>
          </p:cNvSpPr>
          <p:nvPr>
            <p:ph type="title"/>
          </p:nvPr>
        </p:nvSpPr>
        <p:spPr>
          <a:xfrm>
            <a:off x="838200" y="154918"/>
            <a:ext cx="10515600" cy="1325563"/>
          </a:xfrm>
        </p:spPr>
        <p:txBody>
          <a:bodyPr/>
          <a:lstStyle/>
          <a:p>
            <a:r>
              <a:rPr lang="en-US" b="1" dirty="0"/>
              <a:t>Building of the Third Temple</a:t>
            </a:r>
          </a:p>
        </p:txBody>
      </p:sp>
      <p:sp>
        <p:nvSpPr>
          <p:cNvPr id="3" name="Content Placeholder 2">
            <a:extLst>
              <a:ext uri="{FF2B5EF4-FFF2-40B4-BE49-F238E27FC236}">
                <a16:creationId xmlns:a16="http://schemas.microsoft.com/office/drawing/2014/main" id="{C00C6F6A-0B7B-7C48-BFE7-BC5F42D9C716}"/>
              </a:ext>
            </a:extLst>
          </p:cNvPr>
          <p:cNvSpPr>
            <a:spLocks noGrp="1"/>
          </p:cNvSpPr>
          <p:nvPr>
            <p:ph idx="1"/>
          </p:nvPr>
        </p:nvSpPr>
        <p:spPr>
          <a:xfrm>
            <a:off x="838200" y="1310618"/>
            <a:ext cx="10515600" cy="5279368"/>
          </a:xfrm>
        </p:spPr>
        <p:txBody>
          <a:bodyPr>
            <a:normAutofit fontScale="92500" lnSpcReduction="10000"/>
          </a:bodyPr>
          <a:lstStyle/>
          <a:p>
            <a:r>
              <a:rPr lang="en-US" dirty="0"/>
              <a:t>First Temple</a:t>
            </a:r>
          </a:p>
          <a:p>
            <a:pPr lvl="1"/>
            <a:r>
              <a:rPr lang="en-US" dirty="0"/>
              <a:t>Build by King Solomon in 1026 BC. It took 14 years to build</a:t>
            </a:r>
          </a:p>
          <a:p>
            <a:pPr lvl="1"/>
            <a:r>
              <a:rPr lang="en-US" dirty="0" err="1"/>
              <a:t>Nebuchadnessar</a:t>
            </a:r>
            <a:r>
              <a:rPr lang="en-US" dirty="0"/>
              <a:t> destroyed the first temple in 600 BC</a:t>
            </a:r>
          </a:p>
          <a:p>
            <a:r>
              <a:rPr lang="en-US" dirty="0"/>
              <a:t>Second Temple</a:t>
            </a:r>
          </a:p>
          <a:p>
            <a:pPr lvl="1"/>
            <a:r>
              <a:rPr lang="en-US" dirty="0"/>
              <a:t>Build by the Jewish exiles after their return from Babylon</a:t>
            </a:r>
          </a:p>
          <a:p>
            <a:pPr lvl="1"/>
            <a:r>
              <a:rPr lang="en-US" dirty="0"/>
              <a:t>King Herod expanded and beautiful the second temple </a:t>
            </a:r>
          </a:p>
          <a:p>
            <a:pPr lvl="1"/>
            <a:r>
              <a:rPr lang="en-US" dirty="0"/>
              <a:t>King Herod started rebuilding in 19 BC, the main structure took 10 years to build, yet the work continued until 64 AD. </a:t>
            </a:r>
          </a:p>
          <a:p>
            <a:pPr lvl="1"/>
            <a:r>
              <a:rPr lang="en-US" dirty="0"/>
              <a:t>70 AD destroyed by Emperor Titus</a:t>
            </a:r>
          </a:p>
          <a:p>
            <a:r>
              <a:rPr lang="en-US" dirty="0"/>
              <a:t>Third Temple</a:t>
            </a:r>
          </a:p>
          <a:p>
            <a:pPr lvl="1"/>
            <a:r>
              <a:rPr lang="en-US" dirty="0"/>
              <a:t>It will be build beside the Dome of the Rock. </a:t>
            </a:r>
          </a:p>
          <a:p>
            <a:pPr lvl="1"/>
            <a:r>
              <a:rPr lang="en-US" dirty="0"/>
              <a:t>This temple described by prophet Ezekiel in Ezekiel 40-42 (Ezekiel Temple)</a:t>
            </a:r>
          </a:p>
          <a:p>
            <a:pPr lvl="1"/>
            <a:r>
              <a:rPr lang="en-US" dirty="0"/>
              <a:t>Prophet Ezekiel saw the Dome of the Rock which he described as a “profane thing”</a:t>
            </a:r>
          </a:p>
          <a:p>
            <a:pPr lvl="1"/>
            <a:r>
              <a:rPr lang="en-US" dirty="0"/>
              <a:t>Prophet Ezekiel was asked to measure the protective wall between the Dome of the Rock and the Third Temple</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6E765DC7-6A19-D947-935A-6972328135D1}"/>
              </a:ext>
            </a:extLst>
          </p:cNvPr>
          <p:cNvSpPr>
            <a:spLocks noGrp="1"/>
          </p:cNvSpPr>
          <p:nvPr>
            <p:ph type="sldNum" sz="quarter" idx="12"/>
          </p:nvPr>
        </p:nvSpPr>
        <p:spPr/>
        <p:txBody>
          <a:bodyPr/>
          <a:lstStyle/>
          <a:p>
            <a:fld id="{E31E4066-1BBF-3E43-97D1-349EF343F3C7}" type="slidenum">
              <a:rPr lang="en-US" smtClean="0"/>
              <a:t>9</a:t>
            </a:fld>
            <a:endParaRPr lang="en-US"/>
          </a:p>
        </p:txBody>
      </p:sp>
    </p:spTree>
    <p:extLst>
      <p:ext uri="{BB962C8B-B14F-4D97-AF65-F5344CB8AC3E}">
        <p14:creationId xmlns:p14="http://schemas.microsoft.com/office/powerpoint/2010/main" val="407194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7266</TotalTime>
  <Words>603</Words>
  <Application>Microsoft Macintosh PowerPoint</Application>
  <PresentationFormat>Widescreen</PresentationFormat>
  <Paragraphs>180</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Mistral</vt:lpstr>
      <vt:lpstr>Office Theme</vt:lpstr>
      <vt:lpstr>PowerPoint Presentation</vt:lpstr>
      <vt:lpstr>Recap</vt:lpstr>
      <vt:lpstr>Daniel Messianic Clock</vt:lpstr>
      <vt:lpstr>PowerPoint Presentation</vt:lpstr>
      <vt:lpstr>Daniel Messianic Clock-Part 2</vt:lpstr>
      <vt:lpstr>Second Decree</vt:lpstr>
      <vt:lpstr>Jerusalem Walls</vt:lpstr>
      <vt:lpstr>Jerusalem Walls</vt:lpstr>
      <vt:lpstr>Building of the Third Temple</vt:lpstr>
      <vt:lpstr>Ezekiel 42:15-20</vt:lpstr>
      <vt:lpstr>Revelation 11:1-2</vt:lpstr>
      <vt:lpstr>Ezekiel Temple</vt:lpstr>
      <vt:lpstr> Kushner hints Palestinian refugees won’t return, says Trump ‘very fond’ of Abbas </vt:lpstr>
      <vt:lpstr>PowerPoint Presentation</vt:lpstr>
      <vt:lpstr>PowerPoint Presentation</vt:lpstr>
      <vt:lpstr>PowerPoint Presentation</vt:lpstr>
      <vt:lpstr>PowerPoint Presentation</vt:lpstr>
      <vt:lpstr>The Last Days Signs</vt:lpstr>
      <vt:lpstr>Announcements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Rajah &amp; Tann Singapore LLP</dc:creator>
  <cp:lastModifiedBy>Jehu Chan</cp:lastModifiedBy>
  <cp:revision>98</cp:revision>
  <dcterms:created xsi:type="dcterms:W3CDTF">2019-05-25T23:30:44Z</dcterms:created>
  <dcterms:modified xsi:type="dcterms:W3CDTF">2019-07-07T00:25:35Z</dcterms:modified>
</cp:coreProperties>
</file>